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sldIdLst>
    <p:sldId id="256" r:id="rId2"/>
    <p:sldId id="303"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8" r:id="rId24"/>
    <p:sldId id="279" r:id="rId25"/>
    <p:sldId id="280" r:id="rId26"/>
    <p:sldId id="282" r:id="rId27"/>
    <p:sldId id="283" r:id="rId28"/>
    <p:sldId id="284" r:id="rId29"/>
    <p:sldId id="285" r:id="rId30"/>
    <p:sldId id="28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C98F5174-CC54-448A-B905-9AE5F414BE94}">
          <p14:sldIdLst>
            <p14:sldId id="256"/>
            <p14:sldId id="303"/>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8"/>
            <p14:sldId id="279"/>
            <p14:sldId id="280"/>
            <p14:sldId id="282"/>
            <p14:sldId id="283"/>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88" autoAdjust="0"/>
    <p:restoredTop sz="94660"/>
  </p:normalViewPr>
  <p:slideViewPr>
    <p:cSldViewPr snapToGrid="0">
      <p:cViewPr varScale="1">
        <p:scale>
          <a:sx n="66" d="100"/>
          <a:sy n="66" d="100"/>
        </p:scale>
        <p:origin x="58"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962214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051227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57824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2685977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30772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243874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08956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130356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575121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39746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476923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91438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2916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369051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630266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447223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3/8/2021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207280126"/>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00C8E8-0D01-462C-95E8-747094C95464}"/>
              </a:ext>
            </a:extLst>
          </p:cNvPr>
          <p:cNvSpPr>
            <a:spLocks noGrp="1"/>
          </p:cNvSpPr>
          <p:nvPr>
            <p:ph type="ctrTitle"/>
          </p:nvPr>
        </p:nvSpPr>
        <p:spPr/>
        <p:txBody>
          <a:bodyPr/>
          <a:lstStyle/>
          <a:p>
            <a:r>
              <a:rPr lang="fr-FR" dirty="0"/>
              <a:t>Projet Infrastructure</a:t>
            </a:r>
          </a:p>
        </p:txBody>
      </p:sp>
      <p:sp>
        <p:nvSpPr>
          <p:cNvPr id="3" name="Sous-titre 2">
            <a:extLst>
              <a:ext uri="{FF2B5EF4-FFF2-40B4-BE49-F238E27FC236}">
                <a16:creationId xmlns:a16="http://schemas.microsoft.com/office/drawing/2014/main" id="{C47B8F27-8057-42B5-A9C6-62F34865EC7E}"/>
              </a:ext>
            </a:extLst>
          </p:cNvPr>
          <p:cNvSpPr>
            <a:spLocks noGrp="1"/>
          </p:cNvSpPr>
          <p:nvPr>
            <p:ph type="subTitle" idx="1"/>
          </p:nvPr>
        </p:nvSpPr>
        <p:spPr/>
        <p:txBody>
          <a:bodyPr/>
          <a:lstStyle/>
          <a:p>
            <a:r>
              <a:rPr lang="fr-FR" dirty="0"/>
              <a:t>Mise en place d’une infrastructure web viable et fiable !</a:t>
            </a:r>
          </a:p>
        </p:txBody>
      </p:sp>
    </p:spTree>
    <p:extLst>
      <p:ext uri="{BB962C8B-B14F-4D97-AF65-F5344CB8AC3E}">
        <p14:creationId xmlns:p14="http://schemas.microsoft.com/office/powerpoint/2010/main" val="4160414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037B3FE-4AC0-40B7-A393-A67CB47B0E84}"/>
              </a:ext>
            </a:extLst>
          </p:cNvPr>
          <p:cNvSpPr>
            <a:spLocks noGrp="1"/>
          </p:cNvSpPr>
          <p:nvPr>
            <p:ph idx="1"/>
          </p:nvPr>
        </p:nvSpPr>
        <p:spPr>
          <a:xfrm>
            <a:off x="2589212" y="637309"/>
            <a:ext cx="8915400" cy="5273913"/>
          </a:xfrm>
        </p:spPr>
        <p:txBody>
          <a:bodyPr>
            <a:normAutofit/>
          </a:bodyPr>
          <a:lstStyle/>
          <a:p>
            <a:endParaRPr lang="fr-FR" dirty="0"/>
          </a:p>
          <a:p>
            <a:endParaRPr lang="fr-FR" dirty="0"/>
          </a:p>
          <a:p>
            <a:endParaRPr lang="fr-FR" dirty="0"/>
          </a:p>
          <a:p>
            <a:endParaRPr lang="fr-FR" dirty="0"/>
          </a:p>
          <a:p>
            <a:endParaRPr lang="fr-FR" dirty="0"/>
          </a:p>
          <a:p>
            <a:endParaRPr lang="fr-FR" dirty="0"/>
          </a:p>
          <a:p>
            <a:endParaRPr lang="fr-FR" dirty="0"/>
          </a:p>
          <a:p>
            <a:pPr marL="0" indent="0">
              <a:buNone/>
            </a:pPr>
            <a:r>
              <a:rPr lang="fr-FR" dirty="0"/>
              <a:t>Sur notre machine hôte Windows :</a:t>
            </a:r>
          </a:p>
          <a:p>
            <a:pPr marL="0" indent="0">
              <a:buNone/>
            </a:pPr>
            <a:r>
              <a:rPr lang="fr-FR" dirty="0"/>
              <a:t>Dans un premier temps, le client génère une paire de clés (« </a:t>
            </a:r>
            <a:r>
              <a:rPr lang="fr-FR" dirty="0" err="1"/>
              <a:t>Generating</a:t>
            </a:r>
            <a:r>
              <a:rPr lang="fr-FR" dirty="0"/>
              <a:t> public/</a:t>
            </a:r>
            <a:r>
              <a:rPr lang="fr-FR" dirty="0" err="1"/>
              <a:t>private</a:t>
            </a:r>
            <a:r>
              <a:rPr lang="fr-FR" dirty="0"/>
              <a:t> </a:t>
            </a:r>
            <a:r>
              <a:rPr lang="fr-FR" dirty="0" err="1"/>
              <a:t>rsa</a:t>
            </a:r>
            <a:r>
              <a:rPr lang="fr-FR" dirty="0"/>
              <a:t> key pair »).</a:t>
            </a:r>
          </a:p>
          <a:p>
            <a:pPr marL="0" indent="0">
              <a:buNone/>
            </a:pPr>
            <a:r>
              <a:rPr lang="fr-FR" dirty="0"/>
              <a:t>Il doit ensuite sauvegarder ces clés dans des fichiers (un pour la clé publique, un pour la clé privée). On nous propose une valeur par défaut : on tape Entrée</a:t>
            </a:r>
          </a:p>
          <a:p>
            <a:pPr marL="0" indent="0">
              <a:buNone/>
            </a:pPr>
            <a:r>
              <a:rPr lang="fr-FR" dirty="0"/>
              <a:t>On nous demande ensuite une </a:t>
            </a:r>
            <a:r>
              <a:rPr lang="fr-FR" dirty="0" err="1"/>
              <a:t>passphrase</a:t>
            </a:r>
            <a:r>
              <a:rPr lang="fr-FR" dirty="0"/>
              <a:t> : Le monde est rose.</a:t>
            </a:r>
          </a:p>
        </p:txBody>
      </p:sp>
      <p:pic>
        <p:nvPicPr>
          <p:cNvPr id="5" name="Image 4">
            <a:extLst>
              <a:ext uri="{FF2B5EF4-FFF2-40B4-BE49-F238E27FC236}">
                <a16:creationId xmlns:a16="http://schemas.microsoft.com/office/drawing/2014/main" id="{53F78F88-4CB8-46A6-90A5-42862704D88A}"/>
              </a:ext>
            </a:extLst>
          </p:cNvPr>
          <p:cNvPicPr>
            <a:picLocks noChangeAspect="1"/>
          </p:cNvPicPr>
          <p:nvPr/>
        </p:nvPicPr>
        <p:blipFill rotWithShape="1">
          <a:blip r:embed="rId2"/>
          <a:srcRect b="19712"/>
          <a:stretch/>
        </p:blipFill>
        <p:spPr>
          <a:xfrm>
            <a:off x="2589212" y="637308"/>
            <a:ext cx="5472274" cy="2791692"/>
          </a:xfrm>
          <a:prstGeom prst="rect">
            <a:avLst/>
          </a:prstGeom>
        </p:spPr>
      </p:pic>
      <p:pic>
        <p:nvPicPr>
          <p:cNvPr id="7" name="Image 6">
            <a:extLst>
              <a:ext uri="{FF2B5EF4-FFF2-40B4-BE49-F238E27FC236}">
                <a16:creationId xmlns:a16="http://schemas.microsoft.com/office/drawing/2014/main" id="{D6F1D66D-383B-4B87-B598-587CDC8E4183}"/>
              </a:ext>
            </a:extLst>
          </p:cNvPr>
          <p:cNvPicPr>
            <a:picLocks noChangeAspect="1"/>
          </p:cNvPicPr>
          <p:nvPr/>
        </p:nvPicPr>
        <p:blipFill>
          <a:blip r:embed="rId3"/>
          <a:stretch>
            <a:fillRect/>
          </a:stretch>
        </p:blipFill>
        <p:spPr>
          <a:xfrm>
            <a:off x="6625503" y="3557156"/>
            <a:ext cx="1323975" cy="228600"/>
          </a:xfrm>
          <a:prstGeom prst="rect">
            <a:avLst/>
          </a:prstGeom>
        </p:spPr>
      </p:pic>
    </p:spTree>
    <p:extLst>
      <p:ext uri="{BB962C8B-B14F-4D97-AF65-F5344CB8AC3E}">
        <p14:creationId xmlns:p14="http://schemas.microsoft.com/office/powerpoint/2010/main" val="3507811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A561FFB-C396-4499-BF4E-93224B167AC0}"/>
              </a:ext>
            </a:extLst>
          </p:cNvPr>
          <p:cNvSpPr>
            <a:spLocks noGrp="1"/>
          </p:cNvSpPr>
          <p:nvPr>
            <p:ph idx="1"/>
          </p:nvPr>
        </p:nvSpPr>
        <p:spPr>
          <a:xfrm>
            <a:off x="2589212" y="568036"/>
            <a:ext cx="8915400" cy="5417128"/>
          </a:xfrm>
        </p:spPr>
        <p:txBody>
          <a:bodyPr>
            <a:normAutofit/>
          </a:bodyPr>
          <a:lstStyle/>
          <a:p>
            <a:pPr marL="0" indent="0">
              <a:buNone/>
            </a:pPr>
            <a:endParaRPr lang="fr-FR" dirty="0"/>
          </a:p>
          <a:p>
            <a:endParaRPr lang="fr-FR" dirty="0"/>
          </a:p>
          <a:p>
            <a:pPr marL="914400" lvl="2" indent="0">
              <a:buNone/>
            </a:pPr>
            <a:endParaRPr lang="fr-FR" dirty="0"/>
          </a:p>
          <a:p>
            <a:pPr marL="914400" lvl="2" indent="0">
              <a:buNone/>
            </a:pPr>
            <a:endParaRPr lang="fr-FR" dirty="0"/>
          </a:p>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err="1"/>
              <a:t>Id_rsa</a:t>
            </a:r>
            <a:r>
              <a:rPr lang="fr-FR" dirty="0"/>
              <a:t> est la clé privé, id_rsa.pub est la clé publique que l’on va envoyer sur notre serveur :</a:t>
            </a:r>
          </a:p>
          <a:p>
            <a:pPr marL="0" indent="0">
              <a:buNone/>
            </a:pPr>
            <a:endParaRPr lang="fr-FR" dirty="0"/>
          </a:p>
          <a:p>
            <a:pPr marL="0" indent="0">
              <a:buNone/>
            </a:pPr>
            <a:r>
              <a:rPr lang="fr-FR" dirty="0"/>
              <a:t>Sur linux, on le retrouve :</a:t>
            </a:r>
          </a:p>
        </p:txBody>
      </p:sp>
      <p:pic>
        <p:nvPicPr>
          <p:cNvPr id="4" name="Image 3">
            <a:extLst>
              <a:ext uri="{FF2B5EF4-FFF2-40B4-BE49-F238E27FC236}">
                <a16:creationId xmlns:a16="http://schemas.microsoft.com/office/drawing/2014/main" id="{CD937F08-9113-4120-B5EE-EC9672F97F73}"/>
              </a:ext>
            </a:extLst>
          </p:cNvPr>
          <p:cNvPicPr>
            <a:picLocks noChangeAspect="1"/>
          </p:cNvPicPr>
          <p:nvPr/>
        </p:nvPicPr>
        <p:blipFill rotWithShape="1">
          <a:blip r:embed="rId2"/>
          <a:srcRect b="5035"/>
          <a:stretch/>
        </p:blipFill>
        <p:spPr>
          <a:xfrm>
            <a:off x="2589212" y="568036"/>
            <a:ext cx="6176797" cy="3872847"/>
          </a:xfrm>
          <a:prstGeom prst="rect">
            <a:avLst/>
          </a:prstGeom>
        </p:spPr>
      </p:pic>
      <p:pic>
        <p:nvPicPr>
          <p:cNvPr id="5" name="Image 4">
            <a:extLst>
              <a:ext uri="{FF2B5EF4-FFF2-40B4-BE49-F238E27FC236}">
                <a16:creationId xmlns:a16="http://schemas.microsoft.com/office/drawing/2014/main" id="{5DEB081C-24B4-4A54-A4DE-5F46AE057D90}"/>
              </a:ext>
            </a:extLst>
          </p:cNvPr>
          <p:cNvPicPr>
            <a:picLocks noChangeAspect="1"/>
          </p:cNvPicPr>
          <p:nvPr/>
        </p:nvPicPr>
        <p:blipFill rotWithShape="1">
          <a:blip r:embed="rId3"/>
          <a:srcRect r="4177"/>
          <a:stretch/>
        </p:blipFill>
        <p:spPr>
          <a:xfrm>
            <a:off x="7649331" y="2946047"/>
            <a:ext cx="4099581" cy="1484152"/>
          </a:xfrm>
          <a:prstGeom prst="rect">
            <a:avLst/>
          </a:prstGeom>
        </p:spPr>
      </p:pic>
      <p:pic>
        <p:nvPicPr>
          <p:cNvPr id="6" name="Image 5">
            <a:extLst>
              <a:ext uri="{FF2B5EF4-FFF2-40B4-BE49-F238E27FC236}">
                <a16:creationId xmlns:a16="http://schemas.microsoft.com/office/drawing/2014/main" id="{2229C899-A5D8-4383-99FA-5EB382605868}"/>
              </a:ext>
            </a:extLst>
          </p:cNvPr>
          <p:cNvPicPr>
            <a:picLocks noChangeAspect="1"/>
          </p:cNvPicPr>
          <p:nvPr/>
        </p:nvPicPr>
        <p:blipFill rotWithShape="1">
          <a:blip r:embed="rId4"/>
          <a:srcRect b="23062"/>
          <a:stretch/>
        </p:blipFill>
        <p:spPr>
          <a:xfrm>
            <a:off x="2589212" y="5080107"/>
            <a:ext cx="7489602" cy="519134"/>
          </a:xfrm>
          <a:prstGeom prst="rect">
            <a:avLst/>
          </a:prstGeom>
        </p:spPr>
      </p:pic>
      <p:pic>
        <p:nvPicPr>
          <p:cNvPr id="7" name="Image 6">
            <a:extLst>
              <a:ext uri="{FF2B5EF4-FFF2-40B4-BE49-F238E27FC236}">
                <a16:creationId xmlns:a16="http://schemas.microsoft.com/office/drawing/2014/main" id="{46F44B52-231E-4C7C-A77B-80E54655BD2F}"/>
              </a:ext>
            </a:extLst>
          </p:cNvPr>
          <p:cNvPicPr>
            <a:picLocks noChangeAspect="1"/>
          </p:cNvPicPr>
          <p:nvPr/>
        </p:nvPicPr>
        <p:blipFill rotWithShape="1">
          <a:blip r:embed="rId5"/>
          <a:srcRect b="29844"/>
          <a:stretch/>
        </p:blipFill>
        <p:spPr>
          <a:xfrm>
            <a:off x="2589212" y="5874327"/>
            <a:ext cx="7821557" cy="750061"/>
          </a:xfrm>
          <a:prstGeom prst="rect">
            <a:avLst/>
          </a:prstGeom>
        </p:spPr>
      </p:pic>
      <p:sp>
        <p:nvSpPr>
          <p:cNvPr id="8" name="ZoneTexte 7">
            <a:extLst>
              <a:ext uri="{FF2B5EF4-FFF2-40B4-BE49-F238E27FC236}">
                <a16:creationId xmlns:a16="http://schemas.microsoft.com/office/drawing/2014/main" id="{CFECF8DA-1ACA-44D5-88F8-1C9664DBD566}"/>
              </a:ext>
            </a:extLst>
          </p:cNvPr>
          <p:cNvSpPr txBox="1"/>
          <p:nvPr/>
        </p:nvSpPr>
        <p:spPr>
          <a:xfrm>
            <a:off x="7649331" y="1871319"/>
            <a:ext cx="3366912" cy="923330"/>
          </a:xfrm>
          <a:prstGeom prst="rect">
            <a:avLst/>
          </a:prstGeom>
          <a:noFill/>
        </p:spPr>
        <p:txBody>
          <a:bodyPr wrap="square" rtlCol="0">
            <a:spAutoFit/>
          </a:bodyPr>
          <a:lstStyle/>
          <a:p>
            <a:r>
              <a:rPr lang="fr-FR" dirty="0"/>
              <a:t>La clé a été enregistrée dans le dossier C:\Users\Kyoswon\.ssh</a:t>
            </a:r>
          </a:p>
        </p:txBody>
      </p:sp>
    </p:spTree>
    <p:extLst>
      <p:ext uri="{BB962C8B-B14F-4D97-AF65-F5344CB8AC3E}">
        <p14:creationId xmlns:p14="http://schemas.microsoft.com/office/powerpoint/2010/main" val="1047483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B9389C5-C6FF-4B1E-AD70-F57A708E858B}"/>
              </a:ext>
            </a:extLst>
          </p:cNvPr>
          <p:cNvSpPr>
            <a:spLocks noGrp="1"/>
          </p:cNvSpPr>
          <p:nvPr>
            <p:ph idx="1"/>
          </p:nvPr>
        </p:nvSpPr>
        <p:spPr>
          <a:xfrm>
            <a:off x="2589212" y="609600"/>
            <a:ext cx="8915400" cy="5301622"/>
          </a:xfrm>
        </p:spPr>
        <p:txBody>
          <a:bodyPr/>
          <a:lstStyle/>
          <a:p>
            <a:pPr marL="0" indent="0">
              <a:buNone/>
            </a:pPr>
            <a:r>
              <a:rPr lang="fr-FR" dirty="0"/>
              <a:t>On se connecte ensuite à notre serveur Linux par le biais de </a:t>
            </a:r>
            <a:r>
              <a:rPr lang="fr-FR" dirty="0" err="1"/>
              <a:t>ssh</a:t>
            </a:r>
            <a:r>
              <a:rPr lang="fr-FR" dirty="0"/>
              <a:t> :</a:t>
            </a:r>
          </a:p>
          <a:p>
            <a:pPr marL="0" indent="0">
              <a:buNone/>
            </a:pPr>
            <a:endParaRPr lang="fr-FR" dirty="0"/>
          </a:p>
          <a:p>
            <a:endParaRPr lang="fr-FR" dirty="0"/>
          </a:p>
          <a:p>
            <a:endParaRPr lang="fr-FR" dirty="0"/>
          </a:p>
          <a:p>
            <a:endParaRPr lang="fr-FR" dirty="0"/>
          </a:p>
          <a:p>
            <a:endParaRPr lang="fr-FR" dirty="0"/>
          </a:p>
          <a:p>
            <a:endParaRPr lang="fr-FR" dirty="0"/>
          </a:p>
          <a:p>
            <a:endParaRPr lang="fr-FR" dirty="0"/>
          </a:p>
        </p:txBody>
      </p:sp>
      <p:pic>
        <p:nvPicPr>
          <p:cNvPr id="4" name="Image 3">
            <a:extLst>
              <a:ext uri="{FF2B5EF4-FFF2-40B4-BE49-F238E27FC236}">
                <a16:creationId xmlns:a16="http://schemas.microsoft.com/office/drawing/2014/main" id="{9CC4526D-4BA1-459F-A123-78EAADA71828}"/>
              </a:ext>
            </a:extLst>
          </p:cNvPr>
          <p:cNvPicPr>
            <a:picLocks noChangeAspect="1"/>
          </p:cNvPicPr>
          <p:nvPr/>
        </p:nvPicPr>
        <p:blipFill rotWithShape="1">
          <a:blip r:embed="rId2"/>
          <a:srcRect l="501" t="4230" r="2070" b="725"/>
          <a:stretch/>
        </p:blipFill>
        <p:spPr>
          <a:xfrm>
            <a:off x="2589212" y="946778"/>
            <a:ext cx="8567448" cy="2805377"/>
          </a:xfrm>
          <a:prstGeom prst="rect">
            <a:avLst/>
          </a:prstGeom>
        </p:spPr>
      </p:pic>
    </p:spTree>
    <p:extLst>
      <p:ext uri="{BB962C8B-B14F-4D97-AF65-F5344CB8AC3E}">
        <p14:creationId xmlns:p14="http://schemas.microsoft.com/office/powerpoint/2010/main" val="3707363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A2078D-3971-485D-A231-2BC912F1BD99}"/>
              </a:ext>
            </a:extLst>
          </p:cNvPr>
          <p:cNvSpPr>
            <a:spLocks noGrp="1"/>
          </p:cNvSpPr>
          <p:nvPr>
            <p:ph type="title"/>
          </p:nvPr>
        </p:nvSpPr>
        <p:spPr>
          <a:xfrm>
            <a:off x="2592925" y="624110"/>
            <a:ext cx="8911687" cy="692072"/>
          </a:xfrm>
        </p:spPr>
        <p:txBody>
          <a:bodyPr>
            <a:normAutofit fontScale="90000"/>
          </a:bodyPr>
          <a:lstStyle/>
          <a:p>
            <a:r>
              <a:rPr lang="fr-FR" dirty="0"/>
              <a:t>Serveurs de </a:t>
            </a:r>
            <a:r>
              <a:rPr lang="fr-FR" dirty="0" err="1"/>
              <a:t>pré-production</a:t>
            </a:r>
            <a:r>
              <a:rPr lang="fr-FR" dirty="0"/>
              <a:t> et production</a:t>
            </a:r>
          </a:p>
        </p:txBody>
      </p:sp>
      <p:sp>
        <p:nvSpPr>
          <p:cNvPr id="3" name="Espace réservé du contenu 2">
            <a:extLst>
              <a:ext uri="{FF2B5EF4-FFF2-40B4-BE49-F238E27FC236}">
                <a16:creationId xmlns:a16="http://schemas.microsoft.com/office/drawing/2014/main" id="{318284BA-F1B9-474B-ABB1-98A306E87E1B}"/>
              </a:ext>
            </a:extLst>
          </p:cNvPr>
          <p:cNvSpPr>
            <a:spLocks noGrp="1"/>
          </p:cNvSpPr>
          <p:nvPr>
            <p:ph idx="1"/>
          </p:nvPr>
        </p:nvSpPr>
        <p:spPr>
          <a:xfrm>
            <a:off x="2589212" y="1413164"/>
            <a:ext cx="8915400" cy="4498058"/>
          </a:xfrm>
        </p:spPr>
        <p:txBody>
          <a:bodyPr/>
          <a:lstStyle/>
          <a:p>
            <a:r>
              <a:rPr lang="fr-FR" dirty="0"/>
              <a:t>Clonage du serveur et modification de l’adresse IP</a:t>
            </a:r>
          </a:p>
          <a:p>
            <a:endParaRPr lang="fr-FR" dirty="0"/>
          </a:p>
        </p:txBody>
      </p:sp>
      <p:pic>
        <p:nvPicPr>
          <p:cNvPr id="4" name="Image 3">
            <a:extLst>
              <a:ext uri="{FF2B5EF4-FFF2-40B4-BE49-F238E27FC236}">
                <a16:creationId xmlns:a16="http://schemas.microsoft.com/office/drawing/2014/main" id="{46FAF60C-1B0A-46C8-91E7-F4FBCDC0D14C}"/>
              </a:ext>
            </a:extLst>
          </p:cNvPr>
          <p:cNvPicPr>
            <a:picLocks noChangeAspect="1"/>
          </p:cNvPicPr>
          <p:nvPr/>
        </p:nvPicPr>
        <p:blipFill>
          <a:blip r:embed="rId2"/>
          <a:stretch>
            <a:fillRect/>
          </a:stretch>
        </p:blipFill>
        <p:spPr>
          <a:xfrm>
            <a:off x="2589212" y="1911927"/>
            <a:ext cx="7607733" cy="3529635"/>
          </a:xfrm>
          <a:prstGeom prst="rect">
            <a:avLst/>
          </a:prstGeom>
        </p:spPr>
      </p:pic>
    </p:spTree>
    <p:extLst>
      <p:ext uri="{BB962C8B-B14F-4D97-AF65-F5344CB8AC3E}">
        <p14:creationId xmlns:p14="http://schemas.microsoft.com/office/powerpoint/2010/main" val="3570848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3CEABF7-FBFA-4064-BDDF-3B5E46B8CBE0}"/>
              </a:ext>
            </a:extLst>
          </p:cNvPr>
          <p:cNvSpPr>
            <a:spLocks noGrp="1"/>
          </p:cNvSpPr>
          <p:nvPr>
            <p:ph idx="1"/>
          </p:nvPr>
        </p:nvSpPr>
        <p:spPr>
          <a:xfrm>
            <a:off x="2589212" y="568036"/>
            <a:ext cx="8915400" cy="5343186"/>
          </a:xfrm>
        </p:spPr>
        <p:txBody>
          <a:bodyPr/>
          <a:lstStyle/>
          <a:p>
            <a:r>
              <a:rPr lang="fr-FR" dirty="0"/>
              <a:t>Renommer la machine du serveur B</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0" indent="0">
              <a:buNone/>
            </a:pPr>
            <a:r>
              <a:rPr lang="fr-FR" dirty="0"/>
              <a:t>Redémarrage de la machine</a:t>
            </a:r>
          </a:p>
        </p:txBody>
      </p:sp>
      <p:pic>
        <p:nvPicPr>
          <p:cNvPr id="4" name="Image 3">
            <a:extLst>
              <a:ext uri="{FF2B5EF4-FFF2-40B4-BE49-F238E27FC236}">
                <a16:creationId xmlns:a16="http://schemas.microsoft.com/office/drawing/2014/main" id="{59593266-235A-4E71-A05D-429DC43601F4}"/>
              </a:ext>
            </a:extLst>
          </p:cNvPr>
          <p:cNvPicPr>
            <a:picLocks noChangeAspect="1"/>
          </p:cNvPicPr>
          <p:nvPr/>
        </p:nvPicPr>
        <p:blipFill>
          <a:blip r:embed="rId2"/>
          <a:stretch>
            <a:fillRect/>
          </a:stretch>
        </p:blipFill>
        <p:spPr>
          <a:xfrm>
            <a:off x="2589212" y="946778"/>
            <a:ext cx="5880671" cy="957319"/>
          </a:xfrm>
          <a:prstGeom prst="rect">
            <a:avLst/>
          </a:prstGeom>
        </p:spPr>
      </p:pic>
      <p:pic>
        <p:nvPicPr>
          <p:cNvPr id="5" name="Image 4">
            <a:extLst>
              <a:ext uri="{FF2B5EF4-FFF2-40B4-BE49-F238E27FC236}">
                <a16:creationId xmlns:a16="http://schemas.microsoft.com/office/drawing/2014/main" id="{18F5EB78-80ED-49C2-A13C-D9860BC1B089}"/>
              </a:ext>
            </a:extLst>
          </p:cNvPr>
          <p:cNvPicPr>
            <a:picLocks noChangeAspect="1"/>
          </p:cNvPicPr>
          <p:nvPr/>
        </p:nvPicPr>
        <p:blipFill>
          <a:blip r:embed="rId3"/>
          <a:stretch>
            <a:fillRect/>
          </a:stretch>
        </p:blipFill>
        <p:spPr>
          <a:xfrm>
            <a:off x="2589212" y="1904096"/>
            <a:ext cx="5880671" cy="2084965"/>
          </a:xfrm>
          <a:prstGeom prst="rect">
            <a:avLst/>
          </a:prstGeom>
        </p:spPr>
      </p:pic>
      <p:pic>
        <p:nvPicPr>
          <p:cNvPr id="7" name="Image 6">
            <a:extLst>
              <a:ext uri="{FF2B5EF4-FFF2-40B4-BE49-F238E27FC236}">
                <a16:creationId xmlns:a16="http://schemas.microsoft.com/office/drawing/2014/main" id="{E172D38F-3F95-4ECE-883F-3EBF3EAD0D15}"/>
              </a:ext>
            </a:extLst>
          </p:cNvPr>
          <p:cNvPicPr>
            <a:picLocks noChangeAspect="1"/>
          </p:cNvPicPr>
          <p:nvPr/>
        </p:nvPicPr>
        <p:blipFill>
          <a:blip r:embed="rId4"/>
          <a:stretch>
            <a:fillRect/>
          </a:stretch>
        </p:blipFill>
        <p:spPr>
          <a:xfrm>
            <a:off x="2589212" y="3989061"/>
            <a:ext cx="2590800" cy="228600"/>
          </a:xfrm>
          <a:prstGeom prst="rect">
            <a:avLst/>
          </a:prstGeom>
        </p:spPr>
      </p:pic>
      <p:pic>
        <p:nvPicPr>
          <p:cNvPr id="8" name="Image 7">
            <a:extLst>
              <a:ext uri="{FF2B5EF4-FFF2-40B4-BE49-F238E27FC236}">
                <a16:creationId xmlns:a16="http://schemas.microsoft.com/office/drawing/2014/main" id="{4BD22723-9DFA-45C2-8507-1A476C0739FB}"/>
              </a:ext>
            </a:extLst>
          </p:cNvPr>
          <p:cNvPicPr>
            <a:picLocks noChangeAspect="1"/>
          </p:cNvPicPr>
          <p:nvPr/>
        </p:nvPicPr>
        <p:blipFill>
          <a:blip r:embed="rId5"/>
          <a:stretch>
            <a:fillRect/>
          </a:stretch>
        </p:blipFill>
        <p:spPr>
          <a:xfrm>
            <a:off x="2589211" y="4611784"/>
            <a:ext cx="5880671" cy="791218"/>
          </a:xfrm>
          <a:prstGeom prst="rect">
            <a:avLst/>
          </a:prstGeom>
        </p:spPr>
      </p:pic>
    </p:spTree>
    <p:extLst>
      <p:ext uri="{BB962C8B-B14F-4D97-AF65-F5344CB8AC3E}">
        <p14:creationId xmlns:p14="http://schemas.microsoft.com/office/powerpoint/2010/main" val="3502407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56CC308-C18F-47E8-8092-0A3F4F304C70}"/>
              </a:ext>
            </a:extLst>
          </p:cNvPr>
          <p:cNvSpPr>
            <a:spLocks noGrp="1"/>
          </p:cNvSpPr>
          <p:nvPr>
            <p:ph idx="1"/>
          </p:nvPr>
        </p:nvSpPr>
        <p:spPr>
          <a:xfrm>
            <a:off x="2589212" y="554182"/>
            <a:ext cx="8915400" cy="5357040"/>
          </a:xfrm>
        </p:spPr>
        <p:txBody>
          <a:bodyPr/>
          <a:lstStyle/>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Pour se connecter en </a:t>
            </a:r>
            <a:r>
              <a:rPr lang="fr-FR" dirty="0" err="1"/>
              <a:t>ssh</a:t>
            </a:r>
            <a:r>
              <a:rPr lang="fr-FR" dirty="0"/>
              <a:t> :</a:t>
            </a:r>
          </a:p>
        </p:txBody>
      </p:sp>
      <p:pic>
        <p:nvPicPr>
          <p:cNvPr id="4" name="Image 3">
            <a:extLst>
              <a:ext uri="{FF2B5EF4-FFF2-40B4-BE49-F238E27FC236}">
                <a16:creationId xmlns:a16="http://schemas.microsoft.com/office/drawing/2014/main" id="{4A42A88A-CA7E-4541-8BAF-62B7481D1F6C}"/>
              </a:ext>
            </a:extLst>
          </p:cNvPr>
          <p:cNvPicPr>
            <a:picLocks noChangeAspect="1"/>
          </p:cNvPicPr>
          <p:nvPr/>
        </p:nvPicPr>
        <p:blipFill rotWithShape="1">
          <a:blip r:embed="rId2"/>
          <a:srcRect r="49092" b="37470"/>
          <a:stretch/>
        </p:blipFill>
        <p:spPr>
          <a:xfrm>
            <a:off x="2589212" y="547255"/>
            <a:ext cx="4401898" cy="1811790"/>
          </a:xfrm>
          <a:prstGeom prst="rect">
            <a:avLst/>
          </a:prstGeom>
        </p:spPr>
      </p:pic>
      <p:pic>
        <p:nvPicPr>
          <p:cNvPr id="5" name="Image 4">
            <a:extLst>
              <a:ext uri="{FF2B5EF4-FFF2-40B4-BE49-F238E27FC236}">
                <a16:creationId xmlns:a16="http://schemas.microsoft.com/office/drawing/2014/main" id="{C096E5C5-AD0E-46EF-AB42-48220D83FC80}"/>
              </a:ext>
            </a:extLst>
          </p:cNvPr>
          <p:cNvPicPr>
            <a:picLocks noChangeAspect="1"/>
          </p:cNvPicPr>
          <p:nvPr/>
        </p:nvPicPr>
        <p:blipFill rotWithShape="1">
          <a:blip r:embed="rId3"/>
          <a:srcRect l="1477" b="7244"/>
          <a:stretch/>
        </p:blipFill>
        <p:spPr>
          <a:xfrm>
            <a:off x="2589210" y="2359045"/>
            <a:ext cx="6056025" cy="1498802"/>
          </a:xfrm>
          <a:prstGeom prst="rect">
            <a:avLst/>
          </a:prstGeom>
        </p:spPr>
      </p:pic>
      <p:pic>
        <p:nvPicPr>
          <p:cNvPr id="6" name="Image 5">
            <a:extLst>
              <a:ext uri="{FF2B5EF4-FFF2-40B4-BE49-F238E27FC236}">
                <a16:creationId xmlns:a16="http://schemas.microsoft.com/office/drawing/2014/main" id="{A7B2BC60-BF5D-4A65-8BFC-AD5C0C93F9B5}"/>
              </a:ext>
            </a:extLst>
          </p:cNvPr>
          <p:cNvPicPr>
            <a:picLocks noChangeAspect="1"/>
          </p:cNvPicPr>
          <p:nvPr/>
        </p:nvPicPr>
        <p:blipFill rotWithShape="1">
          <a:blip r:embed="rId4"/>
          <a:srcRect b="1797"/>
          <a:stretch/>
        </p:blipFill>
        <p:spPr>
          <a:xfrm>
            <a:off x="2589210" y="4170835"/>
            <a:ext cx="4809117" cy="2328696"/>
          </a:xfrm>
          <a:prstGeom prst="rect">
            <a:avLst/>
          </a:prstGeom>
        </p:spPr>
      </p:pic>
      <p:pic>
        <p:nvPicPr>
          <p:cNvPr id="2" name="Image 1">
            <a:extLst>
              <a:ext uri="{FF2B5EF4-FFF2-40B4-BE49-F238E27FC236}">
                <a16:creationId xmlns:a16="http://schemas.microsoft.com/office/drawing/2014/main" id="{D63FE1BC-1A1D-443E-9CBA-781995B9B84F}"/>
              </a:ext>
            </a:extLst>
          </p:cNvPr>
          <p:cNvPicPr>
            <a:picLocks noChangeAspect="1"/>
          </p:cNvPicPr>
          <p:nvPr/>
        </p:nvPicPr>
        <p:blipFill rotWithShape="1">
          <a:blip r:embed="rId5"/>
          <a:srcRect l="71735" t="5093"/>
          <a:stretch/>
        </p:blipFill>
        <p:spPr>
          <a:xfrm>
            <a:off x="7268901" y="547255"/>
            <a:ext cx="2443481" cy="1718456"/>
          </a:xfrm>
          <a:prstGeom prst="rect">
            <a:avLst/>
          </a:prstGeom>
        </p:spPr>
      </p:pic>
    </p:spTree>
    <p:extLst>
      <p:ext uri="{BB962C8B-B14F-4D97-AF65-F5344CB8AC3E}">
        <p14:creationId xmlns:p14="http://schemas.microsoft.com/office/powerpoint/2010/main" val="699900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AB6CB6-A8CC-4411-9328-E773D1136F61}"/>
              </a:ext>
            </a:extLst>
          </p:cNvPr>
          <p:cNvSpPr>
            <a:spLocks noGrp="1"/>
          </p:cNvSpPr>
          <p:nvPr>
            <p:ph type="title"/>
          </p:nvPr>
        </p:nvSpPr>
        <p:spPr/>
        <p:txBody>
          <a:bodyPr/>
          <a:lstStyle/>
          <a:p>
            <a:r>
              <a:rPr lang="fr-FR" dirty="0"/>
              <a:t>Création de notre groupe d’utilisateurs avec droits restreints</a:t>
            </a:r>
          </a:p>
        </p:txBody>
      </p:sp>
      <p:sp>
        <p:nvSpPr>
          <p:cNvPr id="3" name="Espace réservé du contenu 2">
            <a:extLst>
              <a:ext uri="{FF2B5EF4-FFF2-40B4-BE49-F238E27FC236}">
                <a16:creationId xmlns:a16="http://schemas.microsoft.com/office/drawing/2014/main" id="{56BD7592-C5FD-4B52-8651-92721825758A}"/>
              </a:ext>
            </a:extLst>
          </p:cNvPr>
          <p:cNvSpPr>
            <a:spLocks noGrp="1"/>
          </p:cNvSpPr>
          <p:nvPr>
            <p:ph idx="1"/>
          </p:nvPr>
        </p:nvSpPr>
        <p:spPr>
          <a:xfrm>
            <a:off x="2589212" y="1905000"/>
            <a:ext cx="8915400" cy="4006222"/>
          </a:xfrm>
        </p:spPr>
        <p:txBody>
          <a:bodyPr/>
          <a:lstStyle/>
          <a:p>
            <a:r>
              <a:rPr lang="fr-FR" dirty="0"/>
              <a:t>Création du groupe </a:t>
            </a:r>
            <a:r>
              <a:rPr lang="fr-FR" dirty="0" err="1"/>
              <a:t>mon_site</a:t>
            </a:r>
            <a:endParaRPr lang="fr-FR" dirty="0"/>
          </a:p>
          <a:p>
            <a:endParaRPr lang="fr-FR" dirty="0"/>
          </a:p>
          <a:p>
            <a:pPr marL="0" indent="0">
              <a:buNone/>
            </a:pPr>
            <a:r>
              <a:rPr lang="fr-FR" dirty="0"/>
              <a:t>On rajoute dans le fichier </a:t>
            </a:r>
            <a:r>
              <a:rPr lang="fr-FR" dirty="0" err="1"/>
              <a:t>ssh_config</a:t>
            </a:r>
            <a:r>
              <a:rPr lang="fr-FR" dirty="0"/>
              <a:t> dans le dossier /</a:t>
            </a:r>
            <a:r>
              <a:rPr lang="fr-FR" dirty="0" err="1"/>
              <a:t>etc</a:t>
            </a:r>
            <a:r>
              <a:rPr lang="fr-FR" dirty="0"/>
              <a:t>/</a:t>
            </a:r>
            <a:r>
              <a:rPr lang="fr-FR" dirty="0" err="1"/>
              <a:t>ssh</a:t>
            </a:r>
            <a:endParaRPr lang="fr-FR" dirty="0"/>
          </a:p>
          <a:p>
            <a:pPr marL="0" indent="0">
              <a:buNone/>
            </a:pPr>
            <a:endParaRPr lang="fr-FR" dirty="0"/>
          </a:p>
          <a:p>
            <a:pPr marL="0" indent="0">
              <a:buNone/>
            </a:pPr>
            <a:endParaRPr lang="fr-FR" dirty="0"/>
          </a:p>
          <a:p>
            <a:pPr marL="0" indent="0">
              <a:buNone/>
            </a:pPr>
            <a:endParaRPr lang="fr-FR" dirty="0"/>
          </a:p>
        </p:txBody>
      </p:sp>
      <p:pic>
        <p:nvPicPr>
          <p:cNvPr id="4" name="Image 3">
            <a:extLst>
              <a:ext uri="{FF2B5EF4-FFF2-40B4-BE49-F238E27FC236}">
                <a16:creationId xmlns:a16="http://schemas.microsoft.com/office/drawing/2014/main" id="{DA98DB03-4059-4231-B67C-D47327C79305}"/>
              </a:ext>
            </a:extLst>
          </p:cNvPr>
          <p:cNvPicPr>
            <a:picLocks noChangeAspect="1"/>
          </p:cNvPicPr>
          <p:nvPr/>
        </p:nvPicPr>
        <p:blipFill>
          <a:blip r:embed="rId2"/>
          <a:stretch>
            <a:fillRect/>
          </a:stretch>
        </p:blipFill>
        <p:spPr>
          <a:xfrm>
            <a:off x="2658485" y="3185890"/>
            <a:ext cx="4587443" cy="1057563"/>
          </a:xfrm>
          <a:prstGeom prst="rect">
            <a:avLst/>
          </a:prstGeom>
        </p:spPr>
      </p:pic>
      <p:pic>
        <p:nvPicPr>
          <p:cNvPr id="5" name="Image 4">
            <a:extLst>
              <a:ext uri="{FF2B5EF4-FFF2-40B4-BE49-F238E27FC236}">
                <a16:creationId xmlns:a16="http://schemas.microsoft.com/office/drawing/2014/main" id="{A170F410-4057-4F49-B636-5166B71ACE7A}"/>
              </a:ext>
            </a:extLst>
          </p:cNvPr>
          <p:cNvPicPr/>
          <p:nvPr/>
        </p:nvPicPr>
        <p:blipFill rotWithShape="1">
          <a:blip r:embed="rId3"/>
          <a:srcRect l="7226" t="30471" r="67808" b="67448"/>
          <a:stretch/>
        </p:blipFill>
        <p:spPr bwMode="auto">
          <a:xfrm>
            <a:off x="2658485" y="2350824"/>
            <a:ext cx="4365770" cy="2046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39145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48E6CCF-2A12-43B9-87EE-07FBD5415DD9}"/>
              </a:ext>
            </a:extLst>
          </p:cNvPr>
          <p:cNvSpPr>
            <a:spLocks noGrp="1"/>
          </p:cNvSpPr>
          <p:nvPr>
            <p:ph idx="1"/>
          </p:nvPr>
        </p:nvSpPr>
        <p:spPr>
          <a:xfrm>
            <a:off x="2589212" y="609600"/>
            <a:ext cx="8915400" cy="5301622"/>
          </a:xfrm>
        </p:spPr>
        <p:txBody>
          <a:bodyPr/>
          <a:lstStyle/>
          <a:p>
            <a:r>
              <a:rPr lang="fr-FR" dirty="0"/>
              <a:t>Création de nos utilisateurs :</a:t>
            </a:r>
          </a:p>
          <a:p>
            <a:endParaRPr lang="fr-FR" dirty="0"/>
          </a:p>
          <a:p>
            <a:endParaRPr lang="fr-FR" dirty="0"/>
          </a:p>
          <a:p>
            <a:endParaRPr lang="fr-FR" dirty="0"/>
          </a:p>
          <a:p>
            <a:endParaRPr lang="fr-FR" dirty="0"/>
          </a:p>
          <a:p>
            <a:pPr marL="0" indent="0">
              <a:buNone/>
            </a:pPr>
            <a:r>
              <a:rPr lang="fr-FR" dirty="0"/>
              <a:t>On fait de même pour notre utilisateurs Dev2, puis on redémarre notre service </a:t>
            </a:r>
            <a:r>
              <a:rPr lang="fr-FR" dirty="0" err="1"/>
              <a:t>ssh</a:t>
            </a:r>
            <a:r>
              <a:rPr lang="fr-FR" dirty="0"/>
              <a:t>. On vérifie que notre utilisateur Dev est bien restreint dans le dossier /home/Dev1 en </a:t>
            </a:r>
            <a:r>
              <a:rPr lang="fr-FR" dirty="0" err="1"/>
              <a:t>ssh</a:t>
            </a:r>
            <a:r>
              <a:rPr lang="fr-FR" dirty="0"/>
              <a:t> :</a:t>
            </a:r>
          </a:p>
          <a:p>
            <a:pPr marL="0" indent="0">
              <a:buNone/>
            </a:pPr>
            <a:endParaRPr lang="fr-FR" dirty="0"/>
          </a:p>
        </p:txBody>
      </p:sp>
      <p:pic>
        <p:nvPicPr>
          <p:cNvPr id="4" name="Image 3">
            <a:extLst>
              <a:ext uri="{FF2B5EF4-FFF2-40B4-BE49-F238E27FC236}">
                <a16:creationId xmlns:a16="http://schemas.microsoft.com/office/drawing/2014/main" id="{54118552-F3C5-438E-83A6-E55C7EED9945}"/>
              </a:ext>
            </a:extLst>
          </p:cNvPr>
          <p:cNvPicPr>
            <a:picLocks noChangeAspect="1"/>
          </p:cNvPicPr>
          <p:nvPr/>
        </p:nvPicPr>
        <p:blipFill rotWithShape="1">
          <a:blip r:embed="rId2"/>
          <a:srcRect t="51868" r="1559" b="15519"/>
          <a:stretch/>
        </p:blipFill>
        <p:spPr>
          <a:xfrm>
            <a:off x="2589212" y="1052945"/>
            <a:ext cx="7309825" cy="1330036"/>
          </a:xfrm>
          <a:prstGeom prst="rect">
            <a:avLst/>
          </a:prstGeom>
        </p:spPr>
      </p:pic>
      <p:pic>
        <p:nvPicPr>
          <p:cNvPr id="5" name="Image 4">
            <a:extLst>
              <a:ext uri="{FF2B5EF4-FFF2-40B4-BE49-F238E27FC236}">
                <a16:creationId xmlns:a16="http://schemas.microsoft.com/office/drawing/2014/main" id="{ACBDF456-810F-4C0D-A319-546D095E997A}"/>
              </a:ext>
            </a:extLst>
          </p:cNvPr>
          <p:cNvPicPr>
            <a:picLocks noChangeAspect="1"/>
          </p:cNvPicPr>
          <p:nvPr/>
        </p:nvPicPr>
        <p:blipFill>
          <a:blip r:embed="rId3"/>
          <a:stretch>
            <a:fillRect/>
          </a:stretch>
        </p:blipFill>
        <p:spPr>
          <a:xfrm>
            <a:off x="2589212" y="3612378"/>
            <a:ext cx="6014461" cy="1674709"/>
          </a:xfrm>
          <a:prstGeom prst="rect">
            <a:avLst/>
          </a:prstGeom>
        </p:spPr>
      </p:pic>
    </p:spTree>
    <p:extLst>
      <p:ext uri="{BB962C8B-B14F-4D97-AF65-F5344CB8AC3E}">
        <p14:creationId xmlns:p14="http://schemas.microsoft.com/office/powerpoint/2010/main" val="669357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425A68-1FB8-4E77-A8A9-E1FE9BE131DF}"/>
              </a:ext>
            </a:extLst>
          </p:cNvPr>
          <p:cNvSpPr>
            <a:spLocks noGrp="1"/>
          </p:cNvSpPr>
          <p:nvPr>
            <p:ph type="title"/>
          </p:nvPr>
        </p:nvSpPr>
        <p:spPr/>
        <p:txBody>
          <a:bodyPr/>
          <a:lstStyle/>
          <a:p>
            <a:r>
              <a:rPr lang="fr-FR" dirty="0"/>
              <a:t>Transferts entre le serveur A et B</a:t>
            </a:r>
          </a:p>
        </p:txBody>
      </p:sp>
      <p:sp>
        <p:nvSpPr>
          <p:cNvPr id="3" name="Espace réservé du contenu 2">
            <a:extLst>
              <a:ext uri="{FF2B5EF4-FFF2-40B4-BE49-F238E27FC236}">
                <a16:creationId xmlns:a16="http://schemas.microsoft.com/office/drawing/2014/main" id="{F9856FAF-E9DB-4982-81C6-73C60012220B}"/>
              </a:ext>
            </a:extLst>
          </p:cNvPr>
          <p:cNvSpPr>
            <a:spLocks noGrp="1"/>
          </p:cNvSpPr>
          <p:nvPr>
            <p:ph idx="1"/>
          </p:nvPr>
        </p:nvSpPr>
        <p:spPr/>
        <p:txBody>
          <a:bodyPr/>
          <a:lstStyle/>
          <a:p>
            <a:r>
              <a:rPr lang="fr-FR" dirty="0"/>
              <a:t>Deux méthodes ont été utilisées pour la base de donnée?</a:t>
            </a:r>
          </a:p>
          <a:p>
            <a:pPr lvl="1"/>
            <a:r>
              <a:rPr lang="fr-FR" dirty="0"/>
              <a:t>Par ligne de commande :</a:t>
            </a:r>
          </a:p>
          <a:p>
            <a:pPr marL="457200" lvl="1" indent="0">
              <a:buNone/>
            </a:pPr>
            <a:r>
              <a:rPr lang="fr-FR" dirty="0"/>
              <a:t>Il a d’abord fallu modifié les droits de </a:t>
            </a:r>
            <a:r>
              <a:rPr lang="fr-FR" dirty="0" err="1"/>
              <a:t>dibdd</a:t>
            </a:r>
            <a:r>
              <a:rPr lang="fr-FR" dirty="0"/>
              <a:t> dans MySQL</a:t>
            </a:r>
          </a:p>
          <a:p>
            <a:pPr marL="457200" lvl="1" indent="0">
              <a:buNone/>
            </a:pPr>
            <a:endParaRPr lang="fr-FR" dirty="0"/>
          </a:p>
          <a:p>
            <a:pPr marL="457200" lvl="1" indent="0">
              <a:buNone/>
            </a:pPr>
            <a:r>
              <a:rPr lang="fr-FR" dirty="0"/>
              <a:t>Puis nous pouvons faire une extraction</a:t>
            </a:r>
          </a:p>
          <a:p>
            <a:pPr marL="457200" lvl="1" indent="0">
              <a:buNone/>
            </a:pPr>
            <a:endParaRPr lang="fr-FR" dirty="0"/>
          </a:p>
          <a:p>
            <a:pPr marL="457200" lvl="1" indent="0">
              <a:buNone/>
            </a:pPr>
            <a:r>
              <a:rPr lang="fr-FR" dirty="0"/>
              <a:t>Transfert dans le serveur B en </a:t>
            </a:r>
            <a:r>
              <a:rPr lang="fr-FR" dirty="0" err="1"/>
              <a:t>sftp</a:t>
            </a:r>
            <a:r>
              <a:rPr lang="fr-FR" dirty="0"/>
              <a:t> dans le dossier /home/</a:t>
            </a:r>
          </a:p>
          <a:p>
            <a:pPr marL="457200" lvl="1" indent="0">
              <a:buNone/>
            </a:pPr>
            <a:endParaRPr lang="fr-FR" dirty="0"/>
          </a:p>
          <a:p>
            <a:pPr marL="457200" lvl="1" indent="0">
              <a:buNone/>
            </a:pPr>
            <a:endParaRPr lang="fr-FR" dirty="0"/>
          </a:p>
        </p:txBody>
      </p:sp>
      <p:pic>
        <p:nvPicPr>
          <p:cNvPr id="5" name="Image 4">
            <a:extLst>
              <a:ext uri="{FF2B5EF4-FFF2-40B4-BE49-F238E27FC236}">
                <a16:creationId xmlns:a16="http://schemas.microsoft.com/office/drawing/2014/main" id="{178FB81B-0789-40B3-B264-DB063C2752AD}"/>
              </a:ext>
            </a:extLst>
          </p:cNvPr>
          <p:cNvPicPr>
            <a:picLocks noChangeAspect="1"/>
          </p:cNvPicPr>
          <p:nvPr/>
        </p:nvPicPr>
        <p:blipFill>
          <a:blip r:embed="rId2"/>
          <a:stretch>
            <a:fillRect/>
          </a:stretch>
        </p:blipFill>
        <p:spPr>
          <a:xfrm>
            <a:off x="2589212" y="3219450"/>
            <a:ext cx="4200525" cy="419100"/>
          </a:xfrm>
          <a:prstGeom prst="rect">
            <a:avLst/>
          </a:prstGeom>
        </p:spPr>
      </p:pic>
      <p:pic>
        <p:nvPicPr>
          <p:cNvPr id="7" name="Image 6">
            <a:extLst>
              <a:ext uri="{FF2B5EF4-FFF2-40B4-BE49-F238E27FC236}">
                <a16:creationId xmlns:a16="http://schemas.microsoft.com/office/drawing/2014/main" id="{98439ED8-37B0-4A7F-BF36-9CC637D6AC52}"/>
              </a:ext>
            </a:extLst>
          </p:cNvPr>
          <p:cNvPicPr>
            <a:picLocks noChangeAspect="1"/>
          </p:cNvPicPr>
          <p:nvPr/>
        </p:nvPicPr>
        <p:blipFill>
          <a:blip r:embed="rId3"/>
          <a:stretch>
            <a:fillRect/>
          </a:stretch>
        </p:blipFill>
        <p:spPr>
          <a:xfrm>
            <a:off x="2589212" y="4022411"/>
            <a:ext cx="4943475" cy="247650"/>
          </a:xfrm>
          <a:prstGeom prst="rect">
            <a:avLst/>
          </a:prstGeom>
        </p:spPr>
      </p:pic>
      <p:pic>
        <p:nvPicPr>
          <p:cNvPr id="8" name="Image 7">
            <a:extLst>
              <a:ext uri="{FF2B5EF4-FFF2-40B4-BE49-F238E27FC236}">
                <a16:creationId xmlns:a16="http://schemas.microsoft.com/office/drawing/2014/main" id="{842E18B9-F981-4F6B-879F-F26C0812B214}"/>
              </a:ext>
            </a:extLst>
          </p:cNvPr>
          <p:cNvPicPr>
            <a:picLocks noChangeAspect="1"/>
          </p:cNvPicPr>
          <p:nvPr/>
        </p:nvPicPr>
        <p:blipFill>
          <a:blip r:embed="rId4"/>
          <a:stretch>
            <a:fillRect/>
          </a:stretch>
        </p:blipFill>
        <p:spPr>
          <a:xfrm>
            <a:off x="2589211" y="4717473"/>
            <a:ext cx="6106455" cy="464127"/>
          </a:xfrm>
          <a:prstGeom prst="rect">
            <a:avLst/>
          </a:prstGeom>
        </p:spPr>
      </p:pic>
    </p:spTree>
    <p:extLst>
      <p:ext uri="{BB962C8B-B14F-4D97-AF65-F5344CB8AC3E}">
        <p14:creationId xmlns:p14="http://schemas.microsoft.com/office/powerpoint/2010/main" val="2897073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F2B5E4E-DBF6-44AB-81C4-60E1234DB909}"/>
              </a:ext>
            </a:extLst>
          </p:cNvPr>
          <p:cNvSpPr>
            <a:spLocks noGrp="1"/>
          </p:cNvSpPr>
          <p:nvPr>
            <p:ph idx="1"/>
          </p:nvPr>
        </p:nvSpPr>
        <p:spPr>
          <a:xfrm>
            <a:off x="2589212" y="692726"/>
            <a:ext cx="8915400" cy="5218495"/>
          </a:xfrm>
        </p:spPr>
        <p:txBody>
          <a:bodyPr/>
          <a:lstStyle/>
          <a:p>
            <a:r>
              <a:rPr lang="fr-FR" dirty="0"/>
              <a:t>Wordpress</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0" indent="0">
              <a:buNone/>
            </a:pPr>
            <a:endParaRPr lang="fr-FR" dirty="0"/>
          </a:p>
          <a:p>
            <a:pPr marL="0" indent="0">
              <a:buNone/>
            </a:pPr>
            <a:r>
              <a:rPr lang="fr-FR" dirty="0"/>
              <a:t>Il se trouve dans /home/</a:t>
            </a:r>
            <a:r>
              <a:rPr lang="fr-FR" dirty="0" err="1"/>
              <a:t>moni</a:t>
            </a:r>
            <a:r>
              <a:rPr lang="fr-FR" dirty="0"/>
              <a:t>/Téléchargements</a:t>
            </a:r>
          </a:p>
          <a:p>
            <a:pPr marL="0" indent="0">
              <a:buNone/>
            </a:pPr>
            <a:r>
              <a:rPr lang="fr-FR" dirty="0"/>
              <a:t>Et se nomme monsite.WordPress.2020-11-20.xml</a:t>
            </a:r>
          </a:p>
          <a:p>
            <a:endParaRPr lang="fr-FR" dirty="0"/>
          </a:p>
        </p:txBody>
      </p:sp>
      <p:pic>
        <p:nvPicPr>
          <p:cNvPr id="4" name="Image 3">
            <a:extLst>
              <a:ext uri="{FF2B5EF4-FFF2-40B4-BE49-F238E27FC236}">
                <a16:creationId xmlns:a16="http://schemas.microsoft.com/office/drawing/2014/main" id="{1CF972A9-33A8-4033-9A12-D37EBDF8B9F5}"/>
              </a:ext>
            </a:extLst>
          </p:cNvPr>
          <p:cNvPicPr>
            <a:picLocks noChangeAspect="1"/>
          </p:cNvPicPr>
          <p:nvPr/>
        </p:nvPicPr>
        <p:blipFill rotWithShape="1">
          <a:blip r:embed="rId2"/>
          <a:srcRect t="19515"/>
          <a:stretch/>
        </p:blipFill>
        <p:spPr>
          <a:xfrm>
            <a:off x="2589212" y="1149927"/>
            <a:ext cx="5266315" cy="3307283"/>
          </a:xfrm>
          <a:prstGeom prst="rect">
            <a:avLst/>
          </a:prstGeom>
        </p:spPr>
      </p:pic>
      <p:pic>
        <p:nvPicPr>
          <p:cNvPr id="5" name="Image 4">
            <a:extLst>
              <a:ext uri="{FF2B5EF4-FFF2-40B4-BE49-F238E27FC236}">
                <a16:creationId xmlns:a16="http://schemas.microsoft.com/office/drawing/2014/main" id="{F5204816-84B3-4E17-AFF2-E26EAE5CE5D9}"/>
              </a:ext>
            </a:extLst>
          </p:cNvPr>
          <p:cNvPicPr>
            <a:picLocks noChangeAspect="1"/>
          </p:cNvPicPr>
          <p:nvPr/>
        </p:nvPicPr>
        <p:blipFill>
          <a:blip r:embed="rId3"/>
          <a:stretch>
            <a:fillRect/>
          </a:stretch>
        </p:blipFill>
        <p:spPr>
          <a:xfrm>
            <a:off x="2589212" y="5551630"/>
            <a:ext cx="6614063" cy="312886"/>
          </a:xfrm>
          <a:prstGeom prst="rect">
            <a:avLst/>
          </a:prstGeom>
        </p:spPr>
      </p:pic>
    </p:spTree>
    <p:extLst>
      <p:ext uri="{BB962C8B-B14F-4D97-AF65-F5344CB8AC3E}">
        <p14:creationId xmlns:p14="http://schemas.microsoft.com/office/powerpoint/2010/main" val="1919208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10A210-E194-4B31-B4EC-AA3FDBEDF2D7}"/>
              </a:ext>
            </a:extLst>
          </p:cNvPr>
          <p:cNvSpPr>
            <a:spLocks noGrp="1"/>
          </p:cNvSpPr>
          <p:nvPr>
            <p:ph type="title"/>
          </p:nvPr>
        </p:nvSpPr>
        <p:spPr>
          <a:xfrm>
            <a:off x="2592925" y="624110"/>
            <a:ext cx="8911687" cy="717920"/>
          </a:xfrm>
        </p:spPr>
        <p:txBody>
          <a:bodyPr/>
          <a:lstStyle/>
          <a:p>
            <a:r>
              <a:rPr lang="fr-FR" dirty="0"/>
              <a:t>Reformulation du besoin</a:t>
            </a:r>
          </a:p>
        </p:txBody>
      </p:sp>
      <p:sp>
        <p:nvSpPr>
          <p:cNvPr id="3" name="Espace réservé du contenu 2">
            <a:extLst>
              <a:ext uri="{FF2B5EF4-FFF2-40B4-BE49-F238E27FC236}">
                <a16:creationId xmlns:a16="http://schemas.microsoft.com/office/drawing/2014/main" id="{A202E2A7-B791-4D39-AB1B-C1E96D06DA32}"/>
              </a:ext>
            </a:extLst>
          </p:cNvPr>
          <p:cNvSpPr>
            <a:spLocks noGrp="1"/>
          </p:cNvSpPr>
          <p:nvPr>
            <p:ph idx="1"/>
          </p:nvPr>
        </p:nvSpPr>
        <p:spPr>
          <a:xfrm>
            <a:off x="2589212" y="1392072"/>
            <a:ext cx="8915400" cy="4519150"/>
          </a:xfrm>
        </p:spPr>
        <p:txBody>
          <a:bodyPr/>
          <a:lstStyle/>
          <a:p>
            <a:r>
              <a:rPr lang="fr-FR" dirty="0"/>
              <a:t>Notre client, ici le CESI, a besoin d’une infrastructure réseau comprenant un serveur de </a:t>
            </a:r>
            <a:r>
              <a:rPr lang="fr-FR" dirty="0" err="1"/>
              <a:t>pré-production</a:t>
            </a:r>
            <a:r>
              <a:rPr lang="fr-FR" dirty="0"/>
              <a:t> ainsi qu’un serveur de production. Il a besoin d’un CMS que nous choisirons pour représenter son activité, et voudrait également un espace personnel pour chacun de ses collaborateurs et développeurs leur permettant de personnaliser leurs pages web et de les rendre accessibles au public.</a:t>
            </a:r>
          </a:p>
        </p:txBody>
      </p:sp>
      <p:sp>
        <p:nvSpPr>
          <p:cNvPr id="5" name="ZoneTexte 4">
            <a:extLst>
              <a:ext uri="{FF2B5EF4-FFF2-40B4-BE49-F238E27FC236}">
                <a16:creationId xmlns:a16="http://schemas.microsoft.com/office/drawing/2014/main" id="{B14897F5-948E-494A-8BB5-2BED136E77B8}"/>
              </a:ext>
            </a:extLst>
          </p:cNvPr>
          <p:cNvSpPr txBox="1"/>
          <p:nvPr/>
        </p:nvSpPr>
        <p:spPr>
          <a:xfrm>
            <a:off x="191069" y="709684"/>
            <a:ext cx="114641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a:ln>
                  <a:noFill/>
                </a:ln>
                <a:solidFill>
                  <a:srgbClr val="282923">
                    <a:lumMod val="90000"/>
                    <a:lumOff val="10000"/>
                  </a:srgbClr>
                </a:solidFill>
                <a:effectLst/>
                <a:uLnTx/>
                <a:uFillTx/>
                <a:latin typeface="Century Gothic" panose="020B0502020202020204"/>
                <a:ea typeface="+mn-ea"/>
                <a:cs typeface="+mn-cs"/>
              </a:rPr>
              <a:t>0</a:t>
            </a:r>
          </a:p>
        </p:txBody>
      </p:sp>
    </p:spTree>
    <p:extLst>
      <p:ext uri="{BB962C8B-B14F-4D97-AF65-F5344CB8AC3E}">
        <p14:creationId xmlns:p14="http://schemas.microsoft.com/office/powerpoint/2010/main" val="3439171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1794063-924A-447F-BA80-9CA0104F17FA}"/>
              </a:ext>
            </a:extLst>
          </p:cNvPr>
          <p:cNvSpPr>
            <a:spLocks noGrp="1"/>
          </p:cNvSpPr>
          <p:nvPr>
            <p:ph idx="1"/>
          </p:nvPr>
        </p:nvSpPr>
        <p:spPr>
          <a:xfrm>
            <a:off x="2589212" y="637309"/>
            <a:ext cx="8915400" cy="5273913"/>
          </a:xfrm>
        </p:spPr>
        <p:txBody>
          <a:bodyPr/>
          <a:lstStyle/>
          <a:p>
            <a:pPr marL="0" indent="0">
              <a:buNone/>
            </a:pPr>
            <a:r>
              <a:rPr lang="fr-FR" dirty="0"/>
              <a:t>Transfert par </a:t>
            </a:r>
            <a:r>
              <a:rPr lang="fr-FR" dirty="0" err="1"/>
              <a:t>sftp</a:t>
            </a:r>
            <a:r>
              <a:rPr lang="fr-FR" dirty="0"/>
              <a:t> :</a:t>
            </a:r>
          </a:p>
          <a:p>
            <a:endParaRPr lang="fr-FR" dirty="0"/>
          </a:p>
          <a:p>
            <a:endParaRPr lang="fr-FR" dirty="0"/>
          </a:p>
          <a:p>
            <a:endParaRPr lang="fr-FR" dirty="0"/>
          </a:p>
          <a:p>
            <a:pPr marL="0" indent="0">
              <a:buNone/>
            </a:pPr>
            <a:r>
              <a:rPr lang="fr-FR" dirty="0"/>
              <a:t>Importation de la base de données</a:t>
            </a:r>
          </a:p>
          <a:p>
            <a:pPr marL="0" indent="0">
              <a:buNone/>
            </a:pPr>
            <a:r>
              <a:rPr lang="fr-FR" dirty="0"/>
              <a:t>Sur le serveur B, sur PHPMyAdmin :</a:t>
            </a:r>
          </a:p>
          <a:p>
            <a:pPr marL="0" indent="0">
              <a:buNone/>
            </a:pPr>
            <a:endParaRPr lang="fr-FR" dirty="0"/>
          </a:p>
        </p:txBody>
      </p:sp>
      <p:pic>
        <p:nvPicPr>
          <p:cNvPr id="5" name="Image 4">
            <a:extLst>
              <a:ext uri="{FF2B5EF4-FFF2-40B4-BE49-F238E27FC236}">
                <a16:creationId xmlns:a16="http://schemas.microsoft.com/office/drawing/2014/main" id="{C66D9AE9-53BD-4FB3-ADA9-8FEE87C392BD}"/>
              </a:ext>
            </a:extLst>
          </p:cNvPr>
          <p:cNvPicPr>
            <a:picLocks noChangeAspect="1"/>
          </p:cNvPicPr>
          <p:nvPr/>
        </p:nvPicPr>
        <p:blipFill>
          <a:blip r:embed="rId2"/>
          <a:stretch>
            <a:fillRect/>
          </a:stretch>
        </p:blipFill>
        <p:spPr>
          <a:xfrm>
            <a:off x="2589212" y="946777"/>
            <a:ext cx="6104990" cy="1256095"/>
          </a:xfrm>
          <a:prstGeom prst="rect">
            <a:avLst/>
          </a:prstGeom>
        </p:spPr>
      </p:pic>
      <p:pic>
        <p:nvPicPr>
          <p:cNvPr id="6" name="Image 5">
            <a:extLst>
              <a:ext uri="{FF2B5EF4-FFF2-40B4-BE49-F238E27FC236}">
                <a16:creationId xmlns:a16="http://schemas.microsoft.com/office/drawing/2014/main" id="{D805E62C-920D-429A-9AAD-9DCF8917FD24}"/>
              </a:ext>
            </a:extLst>
          </p:cNvPr>
          <p:cNvPicPr>
            <a:picLocks noChangeAspect="1"/>
          </p:cNvPicPr>
          <p:nvPr/>
        </p:nvPicPr>
        <p:blipFill>
          <a:blip r:embed="rId3"/>
          <a:stretch>
            <a:fillRect/>
          </a:stretch>
        </p:blipFill>
        <p:spPr>
          <a:xfrm>
            <a:off x="2589212" y="3076198"/>
            <a:ext cx="5268685" cy="2215035"/>
          </a:xfrm>
          <a:prstGeom prst="rect">
            <a:avLst/>
          </a:prstGeom>
        </p:spPr>
      </p:pic>
    </p:spTree>
    <p:extLst>
      <p:ext uri="{BB962C8B-B14F-4D97-AF65-F5344CB8AC3E}">
        <p14:creationId xmlns:p14="http://schemas.microsoft.com/office/powerpoint/2010/main" val="3208717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6ED1298-4C74-4ED6-8756-3AE4F838BA82}"/>
              </a:ext>
            </a:extLst>
          </p:cNvPr>
          <p:cNvSpPr>
            <a:spLocks noGrp="1"/>
          </p:cNvSpPr>
          <p:nvPr>
            <p:ph idx="1"/>
          </p:nvPr>
        </p:nvSpPr>
        <p:spPr>
          <a:xfrm>
            <a:off x="2589212" y="665018"/>
            <a:ext cx="8915400" cy="5246204"/>
          </a:xfrm>
        </p:spPr>
        <p:txBody>
          <a:bodyPr/>
          <a:lstStyle/>
          <a:p>
            <a:r>
              <a:rPr lang="fr-FR" dirty="0"/>
              <a:t>Importation du site Wordpress</a:t>
            </a:r>
          </a:p>
        </p:txBody>
      </p:sp>
      <p:pic>
        <p:nvPicPr>
          <p:cNvPr id="4" name="Image 3">
            <a:extLst>
              <a:ext uri="{FF2B5EF4-FFF2-40B4-BE49-F238E27FC236}">
                <a16:creationId xmlns:a16="http://schemas.microsoft.com/office/drawing/2014/main" id="{5A6A33A2-191D-4D2F-AF69-FEB06FA74A0A}"/>
              </a:ext>
            </a:extLst>
          </p:cNvPr>
          <p:cNvPicPr>
            <a:picLocks noChangeAspect="1"/>
          </p:cNvPicPr>
          <p:nvPr/>
        </p:nvPicPr>
        <p:blipFill rotWithShape="1">
          <a:blip r:embed="rId2"/>
          <a:srcRect b="11903"/>
          <a:stretch/>
        </p:blipFill>
        <p:spPr>
          <a:xfrm>
            <a:off x="2589212" y="1135946"/>
            <a:ext cx="5370046" cy="3821681"/>
          </a:xfrm>
          <a:prstGeom prst="rect">
            <a:avLst/>
          </a:prstGeom>
        </p:spPr>
      </p:pic>
      <p:pic>
        <p:nvPicPr>
          <p:cNvPr id="5" name="Image 4">
            <a:extLst>
              <a:ext uri="{FF2B5EF4-FFF2-40B4-BE49-F238E27FC236}">
                <a16:creationId xmlns:a16="http://schemas.microsoft.com/office/drawing/2014/main" id="{18129303-2E34-40F2-B0E4-50945C888B90}"/>
              </a:ext>
            </a:extLst>
          </p:cNvPr>
          <p:cNvPicPr/>
          <p:nvPr/>
        </p:nvPicPr>
        <p:blipFill rotWithShape="1">
          <a:blip r:embed="rId3"/>
          <a:srcRect l="3835" t="14344" r="49339" b="22376"/>
          <a:stretch/>
        </p:blipFill>
        <p:spPr bwMode="auto">
          <a:xfrm>
            <a:off x="6584213" y="1135946"/>
            <a:ext cx="4885508" cy="3821681"/>
          </a:xfrm>
          <a:prstGeom prst="rect">
            <a:avLst/>
          </a:prstGeom>
          <a:ln>
            <a:noFill/>
          </a:ln>
          <a:extLst>
            <a:ext uri="{53640926-AAD7-44D8-BBD7-CCE9431645EC}">
              <a14:shadowObscured xmlns:a14="http://schemas.microsoft.com/office/drawing/2010/main"/>
            </a:ext>
          </a:extLst>
        </p:spPr>
      </p:pic>
      <p:pic>
        <p:nvPicPr>
          <p:cNvPr id="6" name="Image 5">
            <a:extLst>
              <a:ext uri="{FF2B5EF4-FFF2-40B4-BE49-F238E27FC236}">
                <a16:creationId xmlns:a16="http://schemas.microsoft.com/office/drawing/2014/main" id="{BA6093CD-B30A-4EB1-AE55-8815D803E551}"/>
              </a:ext>
            </a:extLst>
          </p:cNvPr>
          <p:cNvPicPr>
            <a:picLocks noChangeAspect="1"/>
          </p:cNvPicPr>
          <p:nvPr/>
        </p:nvPicPr>
        <p:blipFill>
          <a:blip r:embed="rId4"/>
          <a:stretch>
            <a:fillRect/>
          </a:stretch>
        </p:blipFill>
        <p:spPr>
          <a:xfrm>
            <a:off x="2589212" y="4957626"/>
            <a:ext cx="4245928" cy="1520929"/>
          </a:xfrm>
          <a:prstGeom prst="rect">
            <a:avLst/>
          </a:prstGeom>
        </p:spPr>
      </p:pic>
      <p:pic>
        <p:nvPicPr>
          <p:cNvPr id="7" name="Image 6">
            <a:extLst>
              <a:ext uri="{FF2B5EF4-FFF2-40B4-BE49-F238E27FC236}">
                <a16:creationId xmlns:a16="http://schemas.microsoft.com/office/drawing/2014/main" id="{0F3ACDF1-6AA5-4F4A-AB48-DFC57DCC16BE}"/>
              </a:ext>
            </a:extLst>
          </p:cNvPr>
          <p:cNvPicPr>
            <a:picLocks noChangeAspect="1"/>
          </p:cNvPicPr>
          <p:nvPr/>
        </p:nvPicPr>
        <p:blipFill rotWithShape="1">
          <a:blip r:embed="rId5"/>
          <a:srcRect r="13574"/>
          <a:stretch/>
        </p:blipFill>
        <p:spPr>
          <a:xfrm>
            <a:off x="6584213" y="4957625"/>
            <a:ext cx="4885508" cy="1520929"/>
          </a:xfrm>
          <a:prstGeom prst="rect">
            <a:avLst/>
          </a:prstGeom>
        </p:spPr>
      </p:pic>
    </p:spTree>
    <p:extLst>
      <p:ext uri="{BB962C8B-B14F-4D97-AF65-F5344CB8AC3E}">
        <p14:creationId xmlns:p14="http://schemas.microsoft.com/office/powerpoint/2010/main" val="4066980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2DF0B-29DC-4327-BAD6-DA9CC2DFF8BE}"/>
              </a:ext>
            </a:extLst>
          </p:cNvPr>
          <p:cNvSpPr>
            <a:spLocks noGrp="1"/>
          </p:cNvSpPr>
          <p:nvPr>
            <p:ph type="title"/>
          </p:nvPr>
        </p:nvSpPr>
        <p:spPr>
          <a:xfrm>
            <a:off x="2592925" y="624110"/>
            <a:ext cx="8911687" cy="644620"/>
          </a:xfrm>
        </p:spPr>
        <p:txBody>
          <a:bodyPr/>
          <a:lstStyle/>
          <a:p>
            <a:r>
              <a:rPr lang="fr-FR" dirty="0"/>
              <a:t>Automatisation</a:t>
            </a:r>
          </a:p>
        </p:txBody>
      </p:sp>
      <p:sp>
        <p:nvSpPr>
          <p:cNvPr id="3" name="Espace réservé du contenu 2">
            <a:extLst>
              <a:ext uri="{FF2B5EF4-FFF2-40B4-BE49-F238E27FC236}">
                <a16:creationId xmlns:a16="http://schemas.microsoft.com/office/drawing/2014/main" id="{F7E9058F-427E-4040-85EF-425CB56C35FE}"/>
              </a:ext>
            </a:extLst>
          </p:cNvPr>
          <p:cNvSpPr>
            <a:spLocks noGrp="1"/>
          </p:cNvSpPr>
          <p:nvPr>
            <p:ph idx="1"/>
          </p:nvPr>
        </p:nvSpPr>
        <p:spPr>
          <a:xfrm>
            <a:off x="2589212" y="1268730"/>
            <a:ext cx="8915400" cy="4642492"/>
          </a:xfrm>
        </p:spPr>
        <p:txBody>
          <a:bodyPr/>
          <a:lstStyle/>
          <a:p>
            <a:r>
              <a:rPr lang="fr-FR" dirty="0"/>
              <a:t>Création de nouveaux utilisateurs avec leur site Web attribué</a:t>
            </a:r>
          </a:p>
          <a:p>
            <a:r>
              <a:rPr lang="fr-FR" dirty="0"/>
              <a:t>1</a:t>
            </a:r>
            <a:r>
              <a:rPr lang="fr-FR" baseline="30000" dirty="0"/>
              <a:t>ère</a:t>
            </a:r>
            <a:r>
              <a:rPr lang="fr-FR" dirty="0"/>
              <a:t> méthode :</a:t>
            </a:r>
          </a:p>
          <a:p>
            <a:pPr marL="0" indent="0">
              <a:buNone/>
            </a:pPr>
            <a:r>
              <a:rPr lang="fr-FR" dirty="0"/>
              <a:t>Pour cela, on va utiliser un script comprenant :</a:t>
            </a:r>
          </a:p>
          <a:p>
            <a:pPr>
              <a:buFontTx/>
              <a:buChar char="-"/>
            </a:pPr>
            <a:r>
              <a:rPr lang="fr-FR" dirty="0"/>
              <a:t>Créer un dossier de notre utilisateur et un sous-dossier </a:t>
            </a:r>
            <a:r>
              <a:rPr lang="fr-FR" dirty="0" err="1"/>
              <a:t>public_html</a:t>
            </a:r>
            <a:endParaRPr lang="fr-FR" dirty="0"/>
          </a:p>
          <a:p>
            <a:pPr>
              <a:buFontTx/>
              <a:buChar char="-"/>
            </a:pPr>
            <a:r>
              <a:rPr lang="fr-FR" dirty="0"/>
              <a:t>Créer un fichier </a:t>
            </a:r>
            <a:r>
              <a:rPr lang="fr-FR" dirty="0" err="1"/>
              <a:t>index.php</a:t>
            </a:r>
            <a:r>
              <a:rPr lang="fr-FR" dirty="0"/>
              <a:t> dans le dossier /home/</a:t>
            </a:r>
            <a:r>
              <a:rPr lang="fr-FR" dirty="0" err="1"/>
              <a:t>nouv_utilisateur</a:t>
            </a:r>
            <a:r>
              <a:rPr lang="fr-FR" dirty="0"/>
              <a:t>/</a:t>
            </a:r>
            <a:r>
              <a:rPr lang="fr-FR" dirty="0" err="1"/>
              <a:t>public_html</a:t>
            </a:r>
            <a:endParaRPr lang="fr-FR" dirty="0"/>
          </a:p>
          <a:p>
            <a:pPr>
              <a:buFontTx/>
              <a:buChar char="-"/>
            </a:pPr>
            <a:r>
              <a:rPr lang="fr-FR" dirty="0"/>
              <a:t>Créer un nouvel hôte virtuel dans le dossier /</a:t>
            </a:r>
            <a:r>
              <a:rPr lang="fr-FR" dirty="0" err="1"/>
              <a:t>etc</a:t>
            </a:r>
            <a:r>
              <a:rPr lang="fr-FR" dirty="0"/>
              <a:t>/apache2/</a:t>
            </a:r>
            <a:r>
              <a:rPr lang="fr-FR" dirty="0" err="1"/>
              <a:t>sites_available</a:t>
            </a:r>
            <a:endParaRPr lang="fr-FR" dirty="0"/>
          </a:p>
          <a:p>
            <a:pPr marL="0" indent="0">
              <a:buNone/>
            </a:pPr>
            <a:r>
              <a:rPr lang="fr-FR" dirty="0"/>
              <a:t> au nom de </a:t>
            </a:r>
            <a:r>
              <a:rPr lang="fr-FR" dirty="0" err="1"/>
              <a:t>nouv_utilisateur</a:t>
            </a:r>
            <a:r>
              <a:rPr lang="fr-FR" dirty="0"/>
              <a:t>/</a:t>
            </a:r>
            <a:r>
              <a:rPr lang="fr-FR" dirty="0" err="1"/>
              <a:t>public_html</a:t>
            </a:r>
            <a:endParaRPr lang="fr-FR" dirty="0"/>
          </a:p>
          <a:p>
            <a:pPr>
              <a:buFontTx/>
              <a:buChar char="-"/>
            </a:pPr>
            <a:r>
              <a:rPr lang="fr-FR" dirty="0"/>
              <a:t>Activer notre site et relancer Apache</a:t>
            </a:r>
          </a:p>
          <a:p>
            <a:pPr>
              <a:buFontTx/>
              <a:buChar char="-"/>
            </a:pPr>
            <a:r>
              <a:rPr lang="fr-FR" dirty="0"/>
              <a:t>Créer un répertoire log du nouvel utilisateurs dans lequel on va stocker la date et l’heure de la création du nouvel utilisateur</a:t>
            </a:r>
          </a:p>
          <a:p>
            <a:pPr>
              <a:buFontTx/>
              <a:buChar char="-"/>
            </a:pPr>
            <a:endParaRPr lang="fr-FR" dirty="0"/>
          </a:p>
        </p:txBody>
      </p:sp>
    </p:spTree>
    <p:extLst>
      <p:ext uri="{BB962C8B-B14F-4D97-AF65-F5344CB8AC3E}">
        <p14:creationId xmlns:p14="http://schemas.microsoft.com/office/powerpoint/2010/main" val="3677456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CE2BCE-76A5-4382-A795-482E2EFAABE6}"/>
              </a:ext>
            </a:extLst>
          </p:cNvPr>
          <p:cNvSpPr>
            <a:spLocks noGrp="1"/>
          </p:cNvSpPr>
          <p:nvPr>
            <p:ph idx="1"/>
          </p:nvPr>
        </p:nvSpPr>
        <p:spPr>
          <a:xfrm>
            <a:off x="2589212" y="582930"/>
            <a:ext cx="9103678" cy="5328292"/>
          </a:xfrm>
        </p:spPr>
        <p:txBody>
          <a:bodyPr/>
          <a:lstStyle/>
          <a:p>
            <a:pPr marL="0" indent="0">
              <a:buNone/>
            </a:pPr>
            <a:r>
              <a:rPr lang="fr-FR" dirty="0"/>
              <a:t>Le script se trouve dans /</a:t>
            </a:r>
            <a:r>
              <a:rPr lang="fr-FR" dirty="0" err="1"/>
              <a:t>usr</a:t>
            </a:r>
            <a:r>
              <a:rPr lang="fr-FR" dirty="0"/>
              <a:t>/local/</a:t>
            </a:r>
            <a:r>
              <a:rPr lang="fr-FR" dirty="0" err="1"/>
              <a:t>sbin</a:t>
            </a:r>
            <a:r>
              <a:rPr lang="fr-FR" dirty="0"/>
              <a:t> sous le nom de script.sh</a:t>
            </a:r>
          </a:p>
          <a:p>
            <a:pPr marL="0" indent="0">
              <a:buNone/>
            </a:pPr>
            <a:r>
              <a:rPr lang="fr-FR" dirty="0"/>
              <a:t>On le lance par : </a:t>
            </a:r>
            <a:r>
              <a:rPr lang="fr-FR" dirty="0" err="1"/>
              <a:t>sudo</a:t>
            </a:r>
            <a:r>
              <a:rPr lang="fr-FR" dirty="0"/>
              <a:t> </a:t>
            </a:r>
            <a:r>
              <a:rPr lang="fr-FR" dirty="0" err="1"/>
              <a:t>bash</a:t>
            </a:r>
            <a:r>
              <a:rPr lang="fr-FR" dirty="0"/>
              <a:t> script.sh</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																			</a:t>
            </a:r>
            <a:endParaRPr lang="fr-FR" dirty="0">
              <a:solidFill>
                <a:schemeClr val="accent1">
                  <a:lumMod val="50000"/>
                </a:schemeClr>
              </a:solidFill>
            </a:endParaRPr>
          </a:p>
          <a:p>
            <a:pPr marL="0" indent="0">
              <a:buNone/>
            </a:pPr>
            <a:endParaRPr lang="fr-FR" dirty="0"/>
          </a:p>
          <a:p>
            <a:pPr marL="0" indent="0">
              <a:buNone/>
            </a:pPr>
            <a:endParaRPr lang="fr-FR" dirty="0"/>
          </a:p>
          <a:p>
            <a:pPr marL="0" indent="0">
              <a:buNone/>
            </a:pPr>
            <a:endParaRPr lang="fr-FR" dirty="0"/>
          </a:p>
          <a:p>
            <a:pPr marL="0" indent="0">
              <a:buNone/>
            </a:pPr>
            <a:r>
              <a:rPr lang="fr-FR" dirty="0"/>
              <a:t>Suite de </a:t>
            </a:r>
            <a:r>
              <a:rPr lang="fr-FR" dirty="0">
                <a:solidFill>
                  <a:schemeClr val="accent1">
                    <a:lumMod val="50000"/>
                  </a:schemeClr>
                </a:solidFill>
              </a:rPr>
              <a:t>*</a:t>
            </a:r>
            <a:r>
              <a:rPr lang="fr-FR" dirty="0"/>
              <a:t> : </a:t>
            </a:r>
          </a:p>
        </p:txBody>
      </p:sp>
      <p:pic>
        <p:nvPicPr>
          <p:cNvPr id="5" name="Image 4">
            <a:extLst>
              <a:ext uri="{FF2B5EF4-FFF2-40B4-BE49-F238E27FC236}">
                <a16:creationId xmlns:a16="http://schemas.microsoft.com/office/drawing/2014/main" id="{57FF3B1C-B2E1-47E7-8CD4-06BFA0FD2219}"/>
              </a:ext>
            </a:extLst>
          </p:cNvPr>
          <p:cNvPicPr>
            <a:picLocks noChangeAspect="1"/>
          </p:cNvPicPr>
          <p:nvPr/>
        </p:nvPicPr>
        <p:blipFill>
          <a:blip r:embed="rId2"/>
          <a:stretch>
            <a:fillRect/>
          </a:stretch>
        </p:blipFill>
        <p:spPr>
          <a:xfrm>
            <a:off x="2547301" y="1423038"/>
            <a:ext cx="8810625" cy="3648075"/>
          </a:xfrm>
          <a:prstGeom prst="rect">
            <a:avLst/>
          </a:prstGeom>
        </p:spPr>
      </p:pic>
      <p:pic>
        <p:nvPicPr>
          <p:cNvPr id="7" name="Image 6">
            <a:extLst>
              <a:ext uri="{FF2B5EF4-FFF2-40B4-BE49-F238E27FC236}">
                <a16:creationId xmlns:a16="http://schemas.microsoft.com/office/drawing/2014/main" id="{E5008DE2-A562-4FDF-9DDA-9C6EB2E21235}"/>
              </a:ext>
            </a:extLst>
          </p:cNvPr>
          <p:cNvPicPr>
            <a:picLocks noChangeAspect="1"/>
          </p:cNvPicPr>
          <p:nvPr/>
        </p:nvPicPr>
        <p:blipFill>
          <a:blip r:embed="rId3"/>
          <a:stretch>
            <a:fillRect/>
          </a:stretch>
        </p:blipFill>
        <p:spPr>
          <a:xfrm>
            <a:off x="2547301" y="5367342"/>
            <a:ext cx="8705850" cy="247650"/>
          </a:xfrm>
          <a:prstGeom prst="rect">
            <a:avLst/>
          </a:prstGeom>
        </p:spPr>
      </p:pic>
      <p:pic>
        <p:nvPicPr>
          <p:cNvPr id="11" name="Image 10">
            <a:extLst>
              <a:ext uri="{FF2B5EF4-FFF2-40B4-BE49-F238E27FC236}">
                <a16:creationId xmlns:a16="http://schemas.microsoft.com/office/drawing/2014/main" id="{89BBEC2E-1499-4C54-AB88-506823DF75FE}"/>
              </a:ext>
            </a:extLst>
          </p:cNvPr>
          <p:cNvPicPr>
            <a:picLocks noChangeAspect="1"/>
          </p:cNvPicPr>
          <p:nvPr/>
        </p:nvPicPr>
        <p:blipFill>
          <a:blip r:embed="rId4"/>
          <a:stretch>
            <a:fillRect/>
          </a:stretch>
        </p:blipFill>
        <p:spPr>
          <a:xfrm>
            <a:off x="2537776" y="5857408"/>
            <a:ext cx="8715375" cy="266700"/>
          </a:xfrm>
          <a:prstGeom prst="rect">
            <a:avLst/>
          </a:prstGeom>
        </p:spPr>
      </p:pic>
      <p:pic>
        <p:nvPicPr>
          <p:cNvPr id="13" name="Image 12">
            <a:extLst>
              <a:ext uri="{FF2B5EF4-FFF2-40B4-BE49-F238E27FC236}">
                <a16:creationId xmlns:a16="http://schemas.microsoft.com/office/drawing/2014/main" id="{C4B0FB01-46CE-4DD4-A50E-D43490378FBD}"/>
              </a:ext>
            </a:extLst>
          </p:cNvPr>
          <p:cNvPicPr>
            <a:picLocks noChangeAspect="1"/>
          </p:cNvPicPr>
          <p:nvPr/>
        </p:nvPicPr>
        <p:blipFill>
          <a:blip r:embed="rId5"/>
          <a:stretch>
            <a:fillRect/>
          </a:stretch>
        </p:blipFill>
        <p:spPr>
          <a:xfrm>
            <a:off x="2537776" y="6110305"/>
            <a:ext cx="5838825" cy="285750"/>
          </a:xfrm>
          <a:prstGeom prst="rect">
            <a:avLst/>
          </a:prstGeom>
        </p:spPr>
      </p:pic>
      <p:pic>
        <p:nvPicPr>
          <p:cNvPr id="15" name="Image 14">
            <a:extLst>
              <a:ext uri="{FF2B5EF4-FFF2-40B4-BE49-F238E27FC236}">
                <a16:creationId xmlns:a16="http://schemas.microsoft.com/office/drawing/2014/main" id="{6C2D0C7B-27B3-4480-B0A6-F42116CBCDA5}"/>
              </a:ext>
            </a:extLst>
          </p:cNvPr>
          <p:cNvPicPr>
            <a:picLocks noChangeAspect="1"/>
          </p:cNvPicPr>
          <p:nvPr/>
        </p:nvPicPr>
        <p:blipFill>
          <a:blip r:embed="rId6"/>
          <a:stretch>
            <a:fillRect/>
          </a:stretch>
        </p:blipFill>
        <p:spPr>
          <a:xfrm>
            <a:off x="2542539" y="5609759"/>
            <a:ext cx="8801100" cy="247650"/>
          </a:xfrm>
          <a:prstGeom prst="rect">
            <a:avLst/>
          </a:prstGeom>
        </p:spPr>
      </p:pic>
      <p:sp>
        <p:nvSpPr>
          <p:cNvPr id="16" name="ZoneTexte 15">
            <a:extLst>
              <a:ext uri="{FF2B5EF4-FFF2-40B4-BE49-F238E27FC236}">
                <a16:creationId xmlns:a16="http://schemas.microsoft.com/office/drawing/2014/main" id="{B0126D60-053C-448F-894F-32557FCC2CF9}"/>
              </a:ext>
            </a:extLst>
          </p:cNvPr>
          <p:cNvSpPr txBox="1"/>
          <p:nvPr/>
        </p:nvSpPr>
        <p:spPr>
          <a:xfrm>
            <a:off x="11253151" y="3244334"/>
            <a:ext cx="754858" cy="369332"/>
          </a:xfrm>
          <a:prstGeom prst="rect">
            <a:avLst/>
          </a:prstGeom>
          <a:noFill/>
        </p:spPr>
        <p:txBody>
          <a:bodyPr wrap="square" rtlCol="0">
            <a:spAutoFit/>
          </a:bodyPr>
          <a:lstStyle/>
          <a:p>
            <a:r>
              <a:rPr lang="fr-FR" dirty="0">
                <a:solidFill>
                  <a:schemeClr val="accent1">
                    <a:lumMod val="50000"/>
                  </a:schemeClr>
                </a:solidFill>
              </a:rPr>
              <a:t>*</a:t>
            </a:r>
          </a:p>
        </p:txBody>
      </p:sp>
    </p:spTree>
    <p:extLst>
      <p:ext uri="{BB962C8B-B14F-4D97-AF65-F5344CB8AC3E}">
        <p14:creationId xmlns:p14="http://schemas.microsoft.com/office/powerpoint/2010/main" val="1553024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670DB5F-BCC8-4F3C-8CFE-FBB750203188}"/>
              </a:ext>
            </a:extLst>
          </p:cNvPr>
          <p:cNvSpPr>
            <a:spLocks noGrp="1"/>
          </p:cNvSpPr>
          <p:nvPr>
            <p:ph idx="1"/>
          </p:nvPr>
        </p:nvSpPr>
        <p:spPr>
          <a:xfrm>
            <a:off x="2589212" y="605790"/>
            <a:ext cx="8915400" cy="5305432"/>
          </a:xfrm>
        </p:spPr>
        <p:txBody>
          <a:bodyPr/>
          <a:lstStyle/>
          <a:p>
            <a:pPr marL="0" indent="0">
              <a:buNone/>
            </a:pPr>
            <a:r>
              <a:rPr lang="fr-FR" dirty="0"/>
              <a:t>Vérification avec la création d’un nouvel utilisateur </a:t>
            </a:r>
            <a:r>
              <a:rPr lang="fr-FR" dirty="0" err="1"/>
              <a:t>finioupas</a:t>
            </a: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r>
              <a:rPr lang="fr-FR" dirty="0"/>
              <a:t>Problème rencontré :</a:t>
            </a:r>
          </a:p>
          <a:p>
            <a:pPr marL="0" indent="0">
              <a:buNone/>
            </a:pPr>
            <a:r>
              <a:rPr lang="fr-FR" dirty="0"/>
              <a:t>La lecture de fichier .</a:t>
            </a:r>
            <a:r>
              <a:rPr lang="fr-FR" dirty="0" err="1"/>
              <a:t>php</a:t>
            </a:r>
            <a:r>
              <a:rPr lang="fr-FR" dirty="0"/>
              <a:t> n’est par défaut pas possible dans le dossier /home/*/</a:t>
            </a:r>
            <a:r>
              <a:rPr lang="fr-FR" dirty="0" err="1"/>
              <a:t>public_html</a:t>
            </a:r>
            <a:endParaRPr lang="fr-FR" dirty="0"/>
          </a:p>
          <a:p>
            <a:pPr marL="0" indent="0">
              <a:buNone/>
            </a:pPr>
            <a:r>
              <a:rPr lang="fr-FR" dirty="0"/>
              <a:t>Dans le fichier php7.4.conf dans /</a:t>
            </a:r>
            <a:r>
              <a:rPr lang="fr-FR" dirty="0" err="1"/>
              <a:t>etc</a:t>
            </a:r>
            <a:r>
              <a:rPr lang="fr-FR" dirty="0"/>
              <a:t>/apache2/mods-</a:t>
            </a:r>
            <a:r>
              <a:rPr lang="fr-FR" dirty="0" err="1"/>
              <a:t>available</a:t>
            </a:r>
            <a:r>
              <a:rPr lang="fr-FR" dirty="0"/>
              <a:t>, on va commenter les dernières lignes :</a:t>
            </a:r>
          </a:p>
          <a:p>
            <a:pPr marL="0" indent="0">
              <a:buNone/>
            </a:pPr>
            <a:endParaRPr lang="fr-FR" dirty="0"/>
          </a:p>
        </p:txBody>
      </p:sp>
      <p:pic>
        <p:nvPicPr>
          <p:cNvPr id="4" name="Image 3">
            <a:extLst>
              <a:ext uri="{FF2B5EF4-FFF2-40B4-BE49-F238E27FC236}">
                <a16:creationId xmlns:a16="http://schemas.microsoft.com/office/drawing/2014/main" id="{4BD021F4-E3B2-4BB7-86A7-BEA38D2C0F04}"/>
              </a:ext>
            </a:extLst>
          </p:cNvPr>
          <p:cNvPicPr>
            <a:picLocks noChangeAspect="1"/>
          </p:cNvPicPr>
          <p:nvPr/>
        </p:nvPicPr>
        <p:blipFill>
          <a:blip r:embed="rId2"/>
          <a:stretch>
            <a:fillRect/>
          </a:stretch>
        </p:blipFill>
        <p:spPr>
          <a:xfrm>
            <a:off x="2589212" y="1046186"/>
            <a:ext cx="7279948" cy="1536993"/>
          </a:xfrm>
          <a:prstGeom prst="rect">
            <a:avLst/>
          </a:prstGeom>
        </p:spPr>
      </p:pic>
      <p:pic>
        <p:nvPicPr>
          <p:cNvPr id="5" name="Image 4">
            <a:extLst>
              <a:ext uri="{FF2B5EF4-FFF2-40B4-BE49-F238E27FC236}">
                <a16:creationId xmlns:a16="http://schemas.microsoft.com/office/drawing/2014/main" id="{772F40B4-B7DC-43AB-AADA-1D04B84BF5F1}"/>
              </a:ext>
            </a:extLst>
          </p:cNvPr>
          <p:cNvPicPr>
            <a:picLocks noChangeAspect="1"/>
          </p:cNvPicPr>
          <p:nvPr/>
        </p:nvPicPr>
        <p:blipFill rotWithShape="1">
          <a:blip r:embed="rId3"/>
          <a:srcRect b="76438"/>
          <a:stretch/>
        </p:blipFill>
        <p:spPr>
          <a:xfrm>
            <a:off x="2589212" y="2493881"/>
            <a:ext cx="7279948" cy="740809"/>
          </a:xfrm>
          <a:prstGeom prst="rect">
            <a:avLst/>
          </a:prstGeom>
        </p:spPr>
      </p:pic>
      <p:pic>
        <p:nvPicPr>
          <p:cNvPr id="6" name="Image 5">
            <a:extLst>
              <a:ext uri="{FF2B5EF4-FFF2-40B4-BE49-F238E27FC236}">
                <a16:creationId xmlns:a16="http://schemas.microsoft.com/office/drawing/2014/main" id="{A3BFFFC7-6DD9-45B9-904C-D85D0078006B}"/>
              </a:ext>
            </a:extLst>
          </p:cNvPr>
          <p:cNvPicPr>
            <a:picLocks noChangeAspect="1"/>
          </p:cNvPicPr>
          <p:nvPr/>
        </p:nvPicPr>
        <p:blipFill>
          <a:blip r:embed="rId4"/>
          <a:stretch>
            <a:fillRect/>
          </a:stretch>
        </p:blipFill>
        <p:spPr>
          <a:xfrm>
            <a:off x="2589212" y="5109606"/>
            <a:ext cx="5029636" cy="1426588"/>
          </a:xfrm>
          <a:prstGeom prst="rect">
            <a:avLst/>
          </a:prstGeom>
        </p:spPr>
      </p:pic>
    </p:spTree>
    <p:extLst>
      <p:ext uri="{BB962C8B-B14F-4D97-AF65-F5344CB8AC3E}">
        <p14:creationId xmlns:p14="http://schemas.microsoft.com/office/powerpoint/2010/main" val="922949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AFFD290-8B71-412E-A0D5-CFBEDC449927}"/>
              </a:ext>
            </a:extLst>
          </p:cNvPr>
          <p:cNvSpPr>
            <a:spLocks noGrp="1"/>
          </p:cNvSpPr>
          <p:nvPr>
            <p:ph idx="1"/>
          </p:nvPr>
        </p:nvSpPr>
        <p:spPr>
          <a:xfrm>
            <a:off x="2589212" y="548640"/>
            <a:ext cx="8915400" cy="5362582"/>
          </a:xfrm>
        </p:spPr>
        <p:txBody>
          <a:bodyPr/>
          <a:lstStyle/>
          <a:p>
            <a:r>
              <a:rPr lang="fr-FR" dirty="0"/>
              <a:t>Création d’une sauvegarde quotidienne de la base de donnée</a:t>
            </a:r>
          </a:p>
          <a:p>
            <a:pPr marL="0" indent="0">
              <a:buNone/>
            </a:pPr>
            <a:r>
              <a:rPr lang="fr-FR" dirty="0"/>
              <a:t>Dans le dossier /</a:t>
            </a:r>
            <a:r>
              <a:rPr lang="fr-FR" dirty="0" err="1"/>
              <a:t>usr</a:t>
            </a:r>
            <a:r>
              <a:rPr lang="fr-FR" dirty="0"/>
              <a:t>/local/bin, on créé un fichier backup.sh</a:t>
            </a:r>
          </a:p>
          <a:p>
            <a:pPr marL="0" indent="0">
              <a:buNone/>
            </a:pPr>
            <a:endParaRPr lang="fr-FR" dirty="0"/>
          </a:p>
          <a:p>
            <a:pPr marL="0" indent="0">
              <a:buNone/>
            </a:pPr>
            <a:r>
              <a:rPr lang="fr-FR" dirty="0"/>
              <a:t>On créé un dossier </a:t>
            </a:r>
            <a:r>
              <a:rPr lang="fr-FR" dirty="0" err="1"/>
              <a:t>sql</a:t>
            </a:r>
            <a:r>
              <a:rPr lang="fr-FR" dirty="0"/>
              <a:t> dans /home/</a:t>
            </a:r>
          </a:p>
          <a:p>
            <a:pPr marL="0" indent="0">
              <a:buNone/>
            </a:pPr>
            <a:r>
              <a:rPr lang="fr-FR" dirty="0"/>
              <a:t>On va dans le dossier /</a:t>
            </a:r>
            <a:r>
              <a:rPr lang="fr-FR" dirty="0" err="1"/>
              <a:t>usr</a:t>
            </a:r>
            <a:r>
              <a:rPr lang="fr-FR" dirty="0"/>
              <a:t>/</a:t>
            </a:r>
            <a:r>
              <a:rPr lang="fr-FR" dirty="0" err="1"/>
              <a:t>sbin</a:t>
            </a:r>
            <a:endParaRPr lang="fr-FR" dirty="0"/>
          </a:p>
          <a:p>
            <a:pPr marL="0" indent="0">
              <a:buNone/>
            </a:pPr>
            <a:endParaRPr lang="fr-FR" dirty="0"/>
          </a:p>
        </p:txBody>
      </p:sp>
      <p:pic>
        <p:nvPicPr>
          <p:cNvPr id="7" name="Image 6">
            <a:extLst>
              <a:ext uri="{FF2B5EF4-FFF2-40B4-BE49-F238E27FC236}">
                <a16:creationId xmlns:a16="http://schemas.microsoft.com/office/drawing/2014/main" id="{245CCBB3-66BF-4996-9570-9CD7E1B950C3}"/>
              </a:ext>
            </a:extLst>
          </p:cNvPr>
          <p:cNvPicPr>
            <a:picLocks noChangeAspect="1"/>
          </p:cNvPicPr>
          <p:nvPr/>
        </p:nvPicPr>
        <p:blipFill>
          <a:blip r:embed="rId2"/>
          <a:stretch>
            <a:fillRect/>
          </a:stretch>
        </p:blipFill>
        <p:spPr>
          <a:xfrm>
            <a:off x="2589212" y="1321117"/>
            <a:ext cx="7267575" cy="466725"/>
          </a:xfrm>
          <a:prstGeom prst="rect">
            <a:avLst/>
          </a:prstGeom>
        </p:spPr>
      </p:pic>
      <p:pic>
        <p:nvPicPr>
          <p:cNvPr id="9" name="Image 8">
            <a:extLst>
              <a:ext uri="{FF2B5EF4-FFF2-40B4-BE49-F238E27FC236}">
                <a16:creationId xmlns:a16="http://schemas.microsoft.com/office/drawing/2014/main" id="{807CC6B0-C17E-4A12-96AC-2B6EAE7D6E3E}"/>
              </a:ext>
            </a:extLst>
          </p:cNvPr>
          <p:cNvPicPr>
            <a:picLocks noChangeAspect="1"/>
          </p:cNvPicPr>
          <p:nvPr/>
        </p:nvPicPr>
        <p:blipFill>
          <a:blip r:embed="rId3"/>
          <a:stretch>
            <a:fillRect/>
          </a:stretch>
        </p:blipFill>
        <p:spPr>
          <a:xfrm>
            <a:off x="2589212" y="2560319"/>
            <a:ext cx="1343025" cy="247650"/>
          </a:xfrm>
          <a:prstGeom prst="rect">
            <a:avLst/>
          </a:prstGeom>
        </p:spPr>
      </p:pic>
      <p:pic>
        <p:nvPicPr>
          <p:cNvPr id="10" name="Image 9">
            <a:extLst>
              <a:ext uri="{FF2B5EF4-FFF2-40B4-BE49-F238E27FC236}">
                <a16:creationId xmlns:a16="http://schemas.microsoft.com/office/drawing/2014/main" id="{D389F3A2-4070-4B96-AEC7-28085FBE0123}"/>
              </a:ext>
            </a:extLst>
          </p:cNvPr>
          <p:cNvPicPr>
            <a:picLocks noChangeAspect="1"/>
          </p:cNvPicPr>
          <p:nvPr/>
        </p:nvPicPr>
        <p:blipFill>
          <a:blip r:embed="rId4"/>
          <a:stretch>
            <a:fillRect/>
          </a:stretch>
        </p:blipFill>
        <p:spPr>
          <a:xfrm>
            <a:off x="2589212" y="2917753"/>
            <a:ext cx="3906868" cy="2619130"/>
          </a:xfrm>
          <a:prstGeom prst="rect">
            <a:avLst/>
          </a:prstGeom>
        </p:spPr>
      </p:pic>
    </p:spTree>
    <p:extLst>
      <p:ext uri="{BB962C8B-B14F-4D97-AF65-F5344CB8AC3E}">
        <p14:creationId xmlns:p14="http://schemas.microsoft.com/office/powerpoint/2010/main" val="275314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0477A5-2B3A-4F46-A23A-D4DB975D3A9A}"/>
              </a:ext>
            </a:extLst>
          </p:cNvPr>
          <p:cNvSpPr>
            <a:spLocks noGrp="1"/>
          </p:cNvSpPr>
          <p:nvPr>
            <p:ph type="title"/>
          </p:nvPr>
        </p:nvSpPr>
        <p:spPr/>
        <p:txBody>
          <a:bodyPr/>
          <a:lstStyle/>
          <a:p>
            <a:r>
              <a:rPr lang="fr-FR" dirty="0"/>
              <a:t>Sécurisation du site et disponibilité</a:t>
            </a:r>
          </a:p>
        </p:txBody>
      </p:sp>
      <p:sp>
        <p:nvSpPr>
          <p:cNvPr id="3" name="Espace réservé du contenu 2">
            <a:extLst>
              <a:ext uri="{FF2B5EF4-FFF2-40B4-BE49-F238E27FC236}">
                <a16:creationId xmlns:a16="http://schemas.microsoft.com/office/drawing/2014/main" id="{6CE2B942-3D33-4C05-A5B3-207C1E83F40B}"/>
              </a:ext>
            </a:extLst>
          </p:cNvPr>
          <p:cNvSpPr>
            <a:spLocks noGrp="1"/>
          </p:cNvSpPr>
          <p:nvPr>
            <p:ph idx="1"/>
          </p:nvPr>
        </p:nvSpPr>
        <p:spPr>
          <a:xfrm>
            <a:off x="2589212" y="1394460"/>
            <a:ext cx="8915400" cy="4516762"/>
          </a:xfrm>
        </p:spPr>
        <p:txBody>
          <a:bodyPr/>
          <a:lstStyle/>
          <a:p>
            <a:r>
              <a:rPr lang="fr-FR" dirty="0"/>
              <a:t>Activer le module </a:t>
            </a:r>
            <a:r>
              <a:rPr lang="fr-FR" dirty="0" err="1"/>
              <a:t>ssl</a:t>
            </a:r>
            <a:r>
              <a:rPr lang="fr-FR" dirty="0"/>
              <a:t> dans apache</a:t>
            </a:r>
          </a:p>
          <a:p>
            <a:endParaRPr lang="fr-FR" dirty="0"/>
          </a:p>
          <a:p>
            <a:endParaRPr lang="fr-FR" dirty="0"/>
          </a:p>
          <a:p>
            <a:endParaRPr lang="fr-FR" dirty="0"/>
          </a:p>
          <a:p>
            <a:endParaRPr lang="fr-FR" dirty="0"/>
          </a:p>
          <a:p>
            <a:endParaRPr lang="fr-FR" dirty="0"/>
          </a:p>
          <a:p>
            <a:r>
              <a:rPr lang="fr-FR" dirty="0"/>
              <a:t>Réécriture de l’URL</a:t>
            </a:r>
          </a:p>
          <a:p>
            <a:pPr marL="0" indent="0">
              <a:buNone/>
            </a:pPr>
            <a:r>
              <a:rPr lang="fr-FR" dirty="0"/>
              <a:t>Pour ajouter www. dans notre URL, il faut simplement modifier notre Hôte Virtuel dans le fichier .conf correspondant dans /</a:t>
            </a:r>
            <a:r>
              <a:rPr lang="fr-FR" dirty="0" err="1"/>
              <a:t>etc</a:t>
            </a:r>
            <a:r>
              <a:rPr lang="fr-FR" dirty="0"/>
              <a:t>/apache2/sites-</a:t>
            </a:r>
            <a:r>
              <a:rPr lang="fr-FR" dirty="0" err="1"/>
              <a:t>available</a:t>
            </a:r>
            <a:endParaRPr lang="fr-FR" dirty="0"/>
          </a:p>
        </p:txBody>
      </p:sp>
      <p:pic>
        <p:nvPicPr>
          <p:cNvPr id="4" name="Image 3">
            <a:extLst>
              <a:ext uri="{FF2B5EF4-FFF2-40B4-BE49-F238E27FC236}">
                <a16:creationId xmlns:a16="http://schemas.microsoft.com/office/drawing/2014/main" id="{6E43E04F-CCC6-47C9-B699-F145D3BCC423}"/>
              </a:ext>
            </a:extLst>
          </p:cNvPr>
          <p:cNvPicPr>
            <a:picLocks noChangeAspect="1"/>
          </p:cNvPicPr>
          <p:nvPr/>
        </p:nvPicPr>
        <p:blipFill>
          <a:blip r:embed="rId2"/>
          <a:stretch>
            <a:fillRect/>
          </a:stretch>
        </p:blipFill>
        <p:spPr>
          <a:xfrm>
            <a:off x="2589212" y="1748730"/>
            <a:ext cx="5103178" cy="1959411"/>
          </a:xfrm>
          <a:prstGeom prst="rect">
            <a:avLst/>
          </a:prstGeom>
        </p:spPr>
      </p:pic>
    </p:spTree>
    <p:extLst>
      <p:ext uri="{BB962C8B-B14F-4D97-AF65-F5344CB8AC3E}">
        <p14:creationId xmlns:p14="http://schemas.microsoft.com/office/powerpoint/2010/main" val="2894841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78ABB38-AD57-4668-B8F8-FFE3C01482F8}"/>
              </a:ext>
            </a:extLst>
          </p:cNvPr>
          <p:cNvSpPr>
            <a:spLocks noGrp="1"/>
          </p:cNvSpPr>
          <p:nvPr>
            <p:ph idx="1"/>
          </p:nvPr>
        </p:nvSpPr>
        <p:spPr>
          <a:xfrm>
            <a:off x="2589212" y="582930"/>
            <a:ext cx="8915400" cy="5328292"/>
          </a:xfrm>
        </p:spPr>
        <p:txBody>
          <a:bodyPr/>
          <a:lstStyle/>
          <a:p>
            <a:pPr marL="0" indent="0">
              <a:buNone/>
            </a:pPr>
            <a:r>
              <a:rPr lang="fr-FR" dirty="0"/>
              <a:t>Pour ajouter https:// dans notre URL : </a:t>
            </a:r>
          </a:p>
          <a:p>
            <a:pPr marL="0" indent="0">
              <a:buNone/>
            </a:pPr>
            <a:endParaRPr lang="fr-FR" dirty="0"/>
          </a:p>
        </p:txBody>
      </p:sp>
      <p:pic>
        <p:nvPicPr>
          <p:cNvPr id="4" name="Image 3">
            <a:extLst>
              <a:ext uri="{FF2B5EF4-FFF2-40B4-BE49-F238E27FC236}">
                <a16:creationId xmlns:a16="http://schemas.microsoft.com/office/drawing/2014/main" id="{314DA53E-76BA-4786-8D9F-D24E8F485E7C}"/>
              </a:ext>
            </a:extLst>
          </p:cNvPr>
          <p:cNvPicPr>
            <a:picLocks noChangeAspect="1"/>
          </p:cNvPicPr>
          <p:nvPr/>
        </p:nvPicPr>
        <p:blipFill>
          <a:blip r:embed="rId2"/>
          <a:stretch>
            <a:fillRect/>
          </a:stretch>
        </p:blipFill>
        <p:spPr>
          <a:xfrm>
            <a:off x="2589212" y="946778"/>
            <a:ext cx="4966692" cy="3213742"/>
          </a:xfrm>
          <a:prstGeom prst="rect">
            <a:avLst/>
          </a:prstGeom>
        </p:spPr>
      </p:pic>
      <p:pic>
        <p:nvPicPr>
          <p:cNvPr id="5" name="Image 4">
            <a:extLst>
              <a:ext uri="{FF2B5EF4-FFF2-40B4-BE49-F238E27FC236}">
                <a16:creationId xmlns:a16="http://schemas.microsoft.com/office/drawing/2014/main" id="{2FE85CED-2791-4DFA-892B-91B8E90C3787}"/>
              </a:ext>
            </a:extLst>
          </p:cNvPr>
          <p:cNvPicPr>
            <a:picLocks noChangeAspect="1"/>
          </p:cNvPicPr>
          <p:nvPr/>
        </p:nvPicPr>
        <p:blipFill rotWithShape="1">
          <a:blip r:embed="rId3"/>
          <a:srcRect t="16603"/>
          <a:stretch/>
        </p:blipFill>
        <p:spPr>
          <a:xfrm>
            <a:off x="2589212" y="4070992"/>
            <a:ext cx="4966692" cy="2441740"/>
          </a:xfrm>
          <a:prstGeom prst="rect">
            <a:avLst/>
          </a:prstGeom>
        </p:spPr>
      </p:pic>
    </p:spTree>
    <p:extLst>
      <p:ext uri="{BB962C8B-B14F-4D97-AF65-F5344CB8AC3E}">
        <p14:creationId xmlns:p14="http://schemas.microsoft.com/office/powerpoint/2010/main" val="884951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D559B25-628B-4905-B8CF-0BF40552F4F0}"/>
              </a:ext>
            </a:extLst>
          </p:cNvPr>
          <p:cNvSpPr>
            <a:spLocks noGrp="1"/>
          </p:cNvSpPr>
          <p:nvPr>
            <p:ph idx="1"/>
          </p:nvPr>
        </p:nvSpPr>
        <p:spPr>
          <a:xfrm>
            <a:off x="2589212" y="605790"/>
            <a:ext cx="8915400" cy="5305432"/>
          </a:xfrm>
        </p:spPr>
        <p:txBody>
          <a:bodyPr/>
          <a:lstStyle/>
          <a:p>
            <a:pPr marL="0" indent="0">
              <a:buNone/>
            </a:pPr>
            <a:r>
              <a:rPr lang="fr-FR" dirty="0"/>
              <a:t>On rajoute dans notre fichier .conf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Ainsi que 									pour que la redirection soit automatique.</a:t>
            </a:r>
          </a:p>
          <a:p>
            <a:pPr marL="0" indent="0">
              <a:buNone/>
            </a:pPr>
            <a:r>
              <a:rPr lang="fr-FR" dirty="0"/>
              <a:t>Et on redémarre apache :</a:t>
            </a:r>
          </a:p>
          <a:p>
            <a:pPr marL="0" indent="0">
              <a:buNone/>
            </a:pPr>
            <a:endParaRPr lang="fr-FR" dirty="0"/>
          </a:p>
          <a:p>
            <a:pPr marL="0" indent="0">
              <a:buNone/>
            </a:pPr>
            <a:endParaRPr lang="fr-FR" dirty="0"/>
          </a:p>
        </p:txBody>
      </p:sp>
      <p:pic>
        <p:nvPicPr>
          <p:cNvPr id="4" name="Image 3">
            <a:extLst>
              <a:ext uri="{FF2B5EF4-FFF2-40B4-BE49-F238E27FC236}">
                <a16:creationId xmlns:a16="http://schemas.microsoft.com/office/drawing/2014/main" id="{0BA57685-DAC6-40BE-A721-8E9B8C36CA3E}"/>
              </a:ext>
            </a:extLst>
          </p:cNvPr>
          <p:cNvPicPr>
            <a:picLocks noChangeAspect="1"/>
          </p:cNvPicPr>
          <p:nvPr/>
        </p:nvPicPr>
        <p:blipFill>
          <a:blip r:embed="rId2"/>
          <a:stretch>
            <a:fillRect/>
          </a:stretch>
        </p:blipFill>
        <p:spPr>
          <a:xfrm>
            <a:off x="2589212" y="946778"/>
            <a:ext cx="4623118" cy="3030712"/>
          </a:xfrm>
          <a:prstGeom prst="rect">
            <a:avLst/>
          </a:prstGeom>
        </p:spPr>
      </p:pic>
      <p:pic>
        <p:nvPicPr>
          <p:cNvPr id="6" name="Image 5">
            <a:extLst>
              <a:ext uri="{FF2B5EF4-FFF2-40B4-BE49-F238E27FC236}">
                <a16:creationId xmlns:a16="http://schemas.microsoft.com/office/drawing/2014/main" id="{BB195F0C-F936-4C49-9965-03BB298FB331}"/>
              </a:ext>
            </a:extLst>
          </p:cNvPr>
          <p:cNvPicPr>
            <a:picLocks noChangeAspect="1"/>
          </p:cNvPicPr>
          <p:nvPr/>
        </p:nvPicPr>
        <p:blipFill>
          <a:blip r:embed="rId3"/>
          <a:stretch>
            <a:fillRect/>
          </a:stretch>
        </p:blipFill>
        <p:spPr>
          <a:xfrm>
            <a:off x="2681446" y="5405366"/>
            <a:ext cx="2219325" cy="304800"/>
          </a:xfrm>
          <a:prstGeom prst="rect">
            <a:avLst/>
          </a:prstGeom>
        </p:spPr>
      </p:pic>
      <p:pic>
        <p:nvPicPr>
          <p:cNvPr id="8" name="Image 7">
            <a:extLst>
              <a:ext uri="{FF2B5EF4-FFF2-40B4-BE49-F238E27FC236}">
                <a16:creationId xmlns:a16="http://schemas.microsoft.com/office/drawing/2014/main" id="{A2667412-36FB-4694-8DDE-01D4E8F338DA}"/>
              </a:ext>
            </a:extLst>
          </p:cNvPr>
          <p:cNvPicPr>
            <a:picLocks noChangeAspect="1"/>
          </p:cNvPicPr>
          <p:nvPr/>
        </p:nvPicPr>
        <p:blipFill>
          <a:blip r:embed="rId4"/>
          <a:stretch>
            <a:fillRect/>
          </a:stretch>
        </p:blipFill>
        <p:spPr>
          <a:xfrm>
            <a:off x="3791108" y="4319953"/>
            <a:ext cx="3810000" cy="247650"/>
          </a:xfrm>
          <a:prstGeom prst="rect">
            <a:avLst/>
          </a:prstGeom>
        </p:spPr>
      </p:pic>
    </p:spTree>
    <p:extLst>
      <p:ext uri="{BB962C8B-B14F-4D97-AF65-F5344CB8AC3E}">
        <p14:creationId xmlns:p14="http://schemas.microsoft.com/office/powerpoint/2010/main" val="1405748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BB9C7707-01F1-4D2C-837B-A8B28F1E9AFE}"/>
              </a:ext>
            </a:extLst>
          </p:cNvPr>
          <p:cNvPicPr>
            <a:picLocks noGrp="1" noChangeAspect="1"/>
          </p:cNvPicPr>
          <p:nvPr>
            <p:ph idx="1"/>
          </p:nvPr>
        </p:nvPicPr>
        <p:blipFill>
          <a:blip r:embed="rId2"/>
          <a:stretch>
            <a:fillRect/>
          </a:stretch>
        </p:blipFill>
        <p:spPr>
          <a:xfrm>
            <a:off x="2845148" y="658406"/>
            <a:ext cx="6001672" cy="5493334"/>
          </a:xfrm>
          <a:prstGeom prst="rect">
            <a:avLst/>
          </a:prstGeom>
        </p:spPr>
      </p:pic>
    </p:spTree>
    <p:extLst>
      <p:ext uri="{BB962C8B-B14F-4D97-AF65-F5344CB8AC3E}">
        <p14:creationId xmlns:p14="http://schemas.microsoft.com/office/powerpoint/2010/main" val="3925864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760EF-5055-4C75-A658-6292BF3160E8}"/>
              </a:ext>
            </a:extLst>
          </p:cNvPr>
          <p:cNvSpPr>
            <a:spLocks noGrp="1"/>
          </p:cNvSpPr>
          <p:nvPr>
            <p:ph type="title"/>
          </p:nvPr>
        </p:nvSpPr>
        <p:spPr>
          <a:xfrm>
            <a:off x="2592925" y="624110"/>
            <a:ext cx="8911687" cy="721364"/>
          </a:xfrm>
        </p:spPr>
        <p:txBody>
          <a:bodyPr/>
          <a:lstStyle/>
          <a:p>
            <a:r>
              <a:rPr lang="fr-FR" dirty="0"/>
              <a:t>Objectifs</a:t>
            </a:r>
          </a:p>
        </p:txBody>
      </p:sp>
      <p:sp>
        <p:nvSpPr>
          <p:cNvPr id="3" name="Espace réservé du contenu 2">
            <a:extLst>
              <a:ext uri="{FF2B5EF4-FFF2-40B4-BE49-F238E27FC236}">
                <a16:creationId xmlns:a16="http://schemas.microsoft.com/office/drawing/2014/main" id="{7B7055DD-C23A-4FE1-AE27-F8F8EBE14084}"/>
              </a:ext>
            </a:extLst>
          </p:cNvPr>
          <p:cNvSpPr>
            <a:spLocks noGrp="1"/>
          </p:cNvSpPr>
          <p:nvPr>
            <p:ph idx="1"/>
          </p:nvPr>
        </p:nvSpPr>
        <p:spPr>
          <a:xfrm>
            <a:off x="2589212" y="1345474"/>
            <a:ext cx="8915400" cy="4991636"/>
          </a:xfrm>
          <a:noFill/>
        </p:spPr>
        <p:txBody>
          <a:bodyPr>
            <a:normAutofit fontScale="92500" lnSpcReduction="10000"/>
          </a:bodyPr>
          <a:lstStyle/>
          <a:p>
            <a:r>
              <a:rPr lang="fr-FR" dirty="0"/>
              <a:t>1/ Mettre en place un serveur web de </a:t>
            </a:r>
            <a:r>
              <a:rPr lang="fr-FR" dirty="0" err="1"/>
              <a:t>pré-production</a:t>
            </a:r>
            <a:r>
              <a:rPr lang="fr-FR" dirty="0"/>
              <a:t> sur un système Linux</a:t>
            </a:r>
          </a:p>
          <a:p>
            <a:r>
              <a:rPr lang="fr-FR" dirty="0"/>
              <a:t>2/ Installer les modules nécessaires et les configurer</a:t>
            </a:r>
          </a:p>
          <a:p>
            <a:r>
              <a:rPr lang="fr-FR" dirty="0"/>
              <a:t>3/ Configurer des accès SSH pour permettre l’ajout de contenu via un client SFTP</a:t>
            </a:r>
          </a:p>
          <a:p>
            <a:r>
              <a:rPr lang="fr-FR" dirty="0"/>
              <a:t>4/ Créer une base de données et installer un CMS</a:t>
            </a:r>
          </a:p>
          <a:p>
            <a:r>
              <a:rPr lang="fr-FR" dirty="0"/>
              <a:t>5/ Automatiser la création et la suppression de nouveaux utilisateurs ainsi que leurs dossiers personnels pour le développement</a:t>
            </a:r>
          </a:p>
          <a:p>
            <a:r>
              <a:rPr lang="fr-FR" dirty="0"/>
              <a:t>6/ Mettre en place un serveur web de production pour pouvoir migrer le contenu développé et le rendre accessible</a:t>
            </a:r>
          </a:p>
          <a:p>
            <a:r>
              <a:rPr lang="fr-FR" dirty="0"/>
              <a:t>7/ Configurer des accès SSH entre la </a:t>
            </a:r>
            <a:r>
              <a:rPr lang="fr-FR" dirty="0" err="1"/>
              <a:t>pré-production</a:t>
            </a:r>
            <a:r>
              <a:rPr lang="fr-FR" dirty="0"/>
              <a:t> et la production pour permettre la migration de façon sécurisée</a:t>
            </a:r>
          </a:p>
          <a:p>
            <a:r>
              <a:rPr lang="fr-FR" dirty="0"/>
              <a:t>8/ Sécuriser l’accès au contenu de chaque serveur via un certificat SSL</a:t>
            </a:r>
          </a:p>
          <a:p>
            <a:r>
              <a:rPr lang="fr-FR" dirty="0"/>
              <a:t>9/ Migrer le contenu depuis le serveur de </a:t>
            </a:r>
            <a:r>
              <a:rPr lang="fr-FR" dirty="0" err="1"/>
              <a:t>pré-production</a:t>
            </a:r>
            <a:r>
              <a:rPr lang="fr-FR" dirty="0"/>
              <a:t> et programmer des back-ups de la base de données</a:t>
            </a:r>
          </a:p>
          <a:p>
            <a:r>
              <a:rPr lang="fr-FR" dirty="0"/>
              <a:t>10/ BONUS : Rendre le site disponible et réactif via un système de cluster et de </a:t>
            </a:r>
            <a:r>
              <a:rPr lang="fr-FR" dirty="0" err="1"/>
              <a:t>load</a:t>
            </a:r>
            <a:r>
              <a:rPr lang="fr-FR" dirty="0"/>
              <a:t>-balancing</a:t>
            </a:r>
          </a:p>
        </p:txBody>
      </p:sp>
      <p:sp>
        <p:nvSpPr>
          <p:cNvPr id="4" name="ZoneTexte 3">
            <a:extLst>
              <a:ext uri="{FF2B5EF4-FFF2-40B4-BE49-F238E27FC236}">
                <a16:creationId xmlns:a16="http://schemas.microsoft.com/office/drawing/2014/main" id="{C4988E6E-A173-4BC5-AA9B-A3CCD0AC9047}"/>
              </a:ext>
            </a:extLst>
          </p:cNvPr>
          <p:cNvSpPr txBox="1"/>
          <p:nvPr/>
        </p:nvSpPr>
        <p:spPr>
          <a:xfrm>
            <a:off x="191069" y="709684"/>
            <a:ext cx="114641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a:ln>
                  <a:noFill/>
                </a:ln>
                <a:solidFill>
                  <a:srgbClr val="282923">
                    <a:lumMod val="90000"/>
                    <a:lumOff val="10000"/>
                  </a:srgbClr>
                </a:solidFill>
                <a:effectLst/>
                <a:uLnTx/>
                <a:uFillTx/>
                <a:latin typeface="Century Gothic" panose="020B0502020202020204"/>
                <a:ea typeface="+mn-ea"/>
                <a:cs typeface="+mn-cs"/>
              </a:rPr>
              <a:t>0</a:t>
            </a:r>
          </a:p>
        </p:txBody>
      </p:sp>
    </p:spTree>
    <p:extLst>
      <p:ext uri="{BB962C8B-B14F-4D97-AF65-F5344CB8AC3E}">
        <p14:creationId xmlns:p14="http://schemas.microsoft.com/office/powerpoint/2010/main" val="330935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B258850-6B3D-41BF-B0BD-7A9C458DE598}"/>
              </a:ext>
            </a:extLst>
          </p:cNvPr>
          <p:cNvSpPr>
            <a:spLocks noGrp="1"/>
          </p:cNvSpPr>
          <p:nvPr>
            <p:ph idx="1"/>
          </p:nvPr>
        </p:nvSpPr>
        <p:spPr>
          <a:xfrm>
            <a:off x="2589212" y="617220"/>
            <a:ext cx="8915400" cy="5294002"/>
          </a:xfrm>
        </p:spPr>
        <p:txBody>
          <a:bodyPr/>
          <a:lstStyle/>
          <a:p>
            <a:r>
              <a:rPr lang="fr-FR" dirty="0"/>
              <a:t>Redirection des pages d’erreurs</a:t>
            </a:r>
          </a:p>
          <a:p>
            <a:pPr marL="0" indent="0">
              <a:buNone/>
            </a:pPr>
            <a:r>
              <a:rPr lang="fr-FR" dirty="0"/>
              <a:t>On créée un dossier .</a:t>
            </a:r>
            <a:r>
              <a:rPr lang="fr-FR" dirty="0" err="1"/>
              <a:t>htaccess</a:t>
            </a:r>
            <a:r>
              <a:rPr lang="fr-FR" dirty="0"/>
              <a:t> dans le dossier /home/Utilisateur/</a:t>
            </a:r>
            <a:r>
              <a:rPr lang="fr-FR" dirty="0" err="1"/>
              <a:t>public_html</a:t>
            </a: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On peut placer nos pages erreurs directement dans le dossier </a:t>
            </a:r>
            <a:r>
              <a:rPr lang="fr-FR" dirty="0" err="1"/>
              <a:t>public_html</a:t>
            </a:r>
            <a:r>
              <a:rPr lang="fr-FR" dirty="0"/>
              <a:t> ou nous pouvons créer un dossier erreur où nous plaçons nos erreurs.</a:t>
            </a:r>
          </a:p>
          <a:p>
            <a:pPr marL="0" indent="0">
              <a:buNone/>
            </a:pPr>
            <a:endParaRPr lang="fr-FR" dirty="0"/>
          </a:p>
        </p:txBody>
      </p:sp>
      <p:pic>
        <p:nvPicPr>
          <p:cNvPr id="4" name="Image 3">
            <a:extLst>
              <a:ext uri="{FF2B5EF4-FFF2-40B4-BE49-F238E27FC236}">
                <a16:creationId xmlns:a16="http://schemas.microsoft.com/office/drawing/2014/main" id="{27BEEC52-1230-4A08-8E92-A915FC714CC9}"/>
              </a:ext>
            </a:extLst>
          </p:cNvPr>
          <p:cNvPicPr>
            <a:picLocks noChangeAspect="1"/>
          </p:cNvPicPr>
          <p:nvPr/>
        </p:nvPicPr>
        <p:blipFill rotWithShape="1">
          <a:blip r:embed="rId2"/>
          <a:srcRect l="1783" t="3809" r="27624"/>
          <a:stretch/>
        </p:blipFill>
        <p:spPr>
          <a:xfrm>
            <a:off x="2760661" y="1394460"/>
            <a:ext cx="4286251" cy="1394460"/>
          </a:xfrm>
          <a:prstGeom prst="rect">
            <a:avLst/>
          </a:prstGeom>
        </p:spPr>
      </p:pic>
      <p:pic>
        <p:nvPicPr>
          <p:cNvPr id="2" name="Image 1">
            <a:extLst>
              <a:ext uri="{FF2B5EF4-FFF2-40B4-BE49-F238E27FC236}">
                <a16:creationId xmlns:a16="http://schemas.microsoft.com/office/drawing/2014/main" id="{393E6171-8968-4B4A-8B07-41C5BD8423B8}"/>
              </a:ext>
            </a:extLst>
          </p:cNvPr>
          <p:cNvPicPr>
            <a:picLocks noChangeAspect="1"/>
          </p:cNvPicPr>
          <p:nvPr/>
        </p:nvPicPr>
        <p:blipFill>
          <a:blip r:embed="rId3"/>
          <a:stretch>
            <a:fillRect/>
          </a:stretch>
        </p:blipFill>
        <p:spPr>
          <a:xfrm>
            <a:off x="2760661" y="3800485"/>
            <a:ext cx="7591425" cy="2447925"/>
          </a:xfrm>
          <a:prstGeom prst="rect">
            <a:avLst/>
          </a:prstGeom>
        </p:spPr>
      </p:pic>
    </p:spTree>
    <p:extLst>
      <p:ext uri="{BB962C8B-B14F-4D97-AF65-F5344CB8AC3E}">
        <p14:creationId xmlns:p14="http://schemas.microsoft.com/office/powerpoint/2010/main" val="2779508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32B555-116C-4738-94BE-BCA5CABA5C44}"/>
              </a:ext>
            </a:extLst>
          </p:cNvPr>
          <p:cNvSpPr>
            <a:spLocks noGrp="1"/>
          </p:cNvSpPr>
          <p:nvPr>
            <p:ph type="title"/>
          </p:nvPr>
        </p:nvSpPr>
        <p:spPr>
          <a:xfrm>
            <a:off x="2592925" y="624110"/>
            <a:ext cx="8911687" cy="650508"/>
          </a:xfrm>
        </p:spPr>
        <p:txBody>
          <a:bodyPr>
            <a:normAutofit fontScale="90000"/>
          </a:bodyPr>
          <a:lstStyle/>
          <a:p>
            <a:r>
              <a:rPr lang="fr-FR" dirty="0"/>
              <a:t>Mettre en place un serveur web sur Linux</a:t>
            </a:r>
            <a:br>
              <a:rPr lang="fr-FR" dirty="0"/>
            </a:br>
            <a:endParaRPr lang="fr-FR" dirty="0"/>
          </a:p>
        </p:txBody>
      </p:sp>
      <p:sp>
        <p:nvSpPr>
          <p:cNvPr id="3" name="Espace réservé du contenu 2">
            <a:extLst>
              <a:ext uri="{FF2B5EF4-FFF2-40B4-BE49-F238E27FC236}">
                <a16:creationId xmlns:a16="http://schemas.microsoft.com/office/drawing/2014/main" id="{7FD12082-98FF-451C-8B9B-F69C462ECC46}"/>
              </a:ext>
            </a:extLst>
          </p:cNvPr>
          <p:cNvSpPr>
            <a:spLocks noGrp="1"/>
          </p:cNvSpPr>
          <p:nvPr>
            <p:ph idx="1"/>
          </p:nvPr>
        </p:nvSpPr>
        <p:spPr>
          <a:xfrm>
            <a:off x="2589212" y="1274618"/>
            <a:ext cx="8915400" cy="4636604"/>
          </a:xfrm>
        </p:spPr>
        <p:txBody>
          <a:bodyPr>
            <a:normAutofit lnSpcReduction="10000"/>
          </a:bodyPr>
          <a:lstStyle/>
          <a:p>
            <a:r>
              <a:rPr lang="fr-FR" u="sng" dirty="0"/>
              <a:t>Outils utilisés : </a:t>
            </a:r>
          </a:p>
          <a:p>
            <a:pPr marL="0" indent="0">
              <a:buNone/>
            </a:pPr>
            <a:r>
              <a:rPr lang="fr-FR" dirty="0">
                <a:sym typeface="Wingdings" panose="05000000000000000000" pitchFamily="2" charset="2"/>
              </a:rPr>
              <a:t>		- </a:t>
            </a:r>
            <a:r>
              <a:rPr lang="fr-FR" dirty="0"/>
              <a:t>Oracle VM VirtualBox </a:t>
            </a:r>
          </a:p>
          <a:p>
            <a:pPr marL="0" indent="0">
              <a:buNone/>
            </a:pPr>
            <a:r>
              <a:rPr lang="fr-FR" dirty="0"/>
              <a:t>		- Ubuntu 20.04</a:t>
            </a:r>
          </a:p>
          <a:p>
            <a:pPr marL="0" indent="0">
              <a:buNone/>
            </a:pPr>
            <a:endParaRPr lang="fr-FR" dirty="0"/>
          </a:p>
          <a:p>
            <a:r>
              <a:rPr lang="fr-FR" u="sng" dirty="0"/>
              <a:t>Configuration de Oracle VM VirtualBox :</a:t>
            </a:r>
          </a:p>
          <a:p>
            <a:pPr marL="0" indent="0">
              <a:buNone/>
            </a:pPr>
            <a:r>
              <a:rPr lang="fr-FR" dirty="0"/>
              <a:t>		- Mémoire vive : 2048 Mo</a:t>
            </a:r>
          </a:p>
          <a:p>
            <a:pPr marL="0" indent="0">
              <a:buNone/>
            </a:pPr>
            <a:r>
              <a:rPr lang="fr-FR" dirty="0"/>
              <a:t>		- Processeur : 2</a:t>
            </a:r>
          </a:p>
          <a:p>
            <a:pPr marL="0" indent="0">
              <a:buNone/>
            </a:pPr>
            <a:r>
              <a:rPr lang="fr-FR" dirty="0"/>
              <a:t>		- Mémoire Vidéo : 128 Mo</a:t>
            </a:r>
          </a:p>
          <a:p>
            <a:pPr marL="0" indent="0">
              <a:buNone/>
            </a:pPr>
            <a:r>
              <a:rPr lang="fr-FR" dirty="0"/>
              <a:t>		- Mode d’accès réseau : Accès par pont</a:t>
            </a:r>
          </a:p>
          <a:p>
            <a:pPr marL="0" indent="0">
              <a:buNone/>
            </a:pPr>
            <a:endParaRPr lang="fr-FR" u="sng" dirty="0"/>
          </a:p>
          <a:p>
            <a:r>
              <a:rPr lang="fr-FR" u="sng" dirty="0"/>
              <a:t>Configuration d’Ubuntu :</a:t>
            </a:r>
          </a:p>
          <a:p>
            <a:pPr marL="0" indent="0">
              <a:buNone/>
            </a:pPr>
            <a:r>
              <a:rPr lang="fr-FR" dirty="0"/>
              <a:t>		- Fixation de l’adresse IP</a:t>
            </a:r>
          </a:p>
        </p:txBody>
      </p:sp>
      <p:pic>
        <p:nvPicPr>
          <p:cNvPr id="6" name="Image 5">
            <a:extLst>
              <a:ext uri="{FF2B5EF4-FFF2-40B4-BE49-F238E27FC236}">
                <a16:creationId xmlns:a16="http://schemas.microsoft.com/office/drawing/2014/main" id="{55E57BE7-5AA9-4408-A5F1-18FCB95477A1}"/>
              </a:ext>
            </a:extLst>
          </p:cNvPr>
          <p:cNvPicPr>
            <a:picLocks noChangeAspect="1"/>
          </p:cNvPicPr>
          <p:nvPr/>
        </p:nvPicPr>
        <p:blipFill rotWithShape="1">
          <a:blip r:embed="rId2"/>
          <a:srcRect l="4719" t="71933" r="7832" b="12741"/>
          <a:stretch/>
        </p:blipFill>
        <p:spPr>
          <a:xfrm>
            <a:off x="3574473" y="5705160"/>
            <a:ext cx="5633720" cy="528730"/>
          </a:xfrm>
          <a:prstGeom prst="rect">
            <a:avLst/>
          </a:prstGeom>
        </p:spPr>
      </p:pic>
    </p:spTree>
    <p:extLst>
      <p:ext uri="{BB962C8B-B14F-4D97-AF65-F5344CB8AC3E}">
        <p14:creationId xmlns:p14="http://schemas.microsoft.com/office/powerpoint/2010/main" val="2362465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C0575B-5351-413B-8708-93C210615ED8}"/>
              </a:ext>
            </a:extLst>
          </p:cNvPr>
          <p:cNvSpPr>
            <a:spLocks noGrp="1"/>
          </p:cNvSpPr>
          <p:nvPr>
            <p:ph type="title"/>
          </p:nvPr>
        </p:nvSpPr>
        <p:spPr/>
        <p:txBody>
          <a:bodyPr>
            <a:normAutofit/>
          </a:bodyPr>
          <a:lstStyle/>
          <a:p>
            <a:r>
              <a:rPr lang="fr-FR" sz="3200" dirty="0"/>
              <a:t>Installer des modules reconnus et les configurer</a:t>
            </a:r>
          </a:p>
        </p:txBody>
      </p:sp>
      <p:sp>
        <p:nvSpPr>
          <p:cNvPr id="3" name="Espace réservé du contenu 2">
            <a:extLst>
              <a:ext uri="{FF2B5EF4-FFF2-40B4-BE49-F238E27FC236}">
                <a16:creationId xmlns:a16="http://schemas.microsoft.com/office/drawing/2014/main" id="{319ECE6A-75B9-42BA-BDC1-638FBCC906B8}"/>
              </a:ext>
            </a:extLst>
          </p:cNvPr>
          <p:cNvSpPr>
            <a:spLocks noGrp="1"/>
          </p:cNvSpPr>
          <p:nvPr>
            <p:ph idx="1"/>
          </p:nvPr>
        </p:nvSpPr>
        <p:spPr>
          <a:xfrm>
            <a:off x="2589212" y="1704109"/>
            <a:ext cx="8915400" cy="4207113"/>
          </a:xfrm>
        </p:spPr>
        <p:txBody>
          <a:bodyPr/>
          <a:lstStyle/>
          <a:p>
            <a:r>
              <a:rPr lang="fr-FR" dirty="0"/>
              <a:t>Mise à jour de notre liste de paquets disponible dans /</a:t>
            </a:r>
            <a:r>
              <a:rPr lang="fr-FR" dirty="0" err="1"/>
              <a:t>etc</a:t>
            </a:r>
            <a:r>
              <a:rPr lang="fr-FR" dirty="0"/>
              <a:t>/</a:t>
            </a:r>
            <a:r>
              <a:rPr lang="fr-FR" dirty="0" err="1"/>
              <a:t>apt.soucre.list</a:t>
            </a:r>
            <a:r>
              <a:rPr lang="fr-FR" dirty="0"/>
              <a:t> et réparation des paquets endommagés si besoin : </a:t>
            </a:r>
          </a:p>
          <a:p>
            <a:endParaRPr lang="fr-FR" dirty="0"/>
          </a:p>
          <a:p>
            <a:r>
              <a:rPr lang="fr-FR" dirty="0"/>
              <a:t>Installation de LAMP (Linux – Apache – MySQL – PHP )</a:t>
            </a:r>
          </a:p>
          <a:p>
            <a:endParaRPr lang="fr-FR" dirty="0"/>
          </a:p>
          <a:p>
            <a:r>
              <a:rPr lang="fr-FR" dirty="0"/>
              <a:t>Vérification du fonctionnement de PHP</a:t>
            </a:r>
          </a:p>
          <a:p>
            <a:pPr marL="0" indent="0">
              <a:buNone/>
            </a:pPr>
            <a:r>
              <a:rPr lang="fr-FR" dirty="0"/>
              <a:t>Pour vérifier si PHP fonctionne, on va créer un fichier </a:t>
            </a:r>
            <a:r>
              <a:rPr lang="fr-FR" dirty="0" err="1"/>
              <a:t>info.php</a:t>
            </a:r>
            <a:r>
              <a:rPr lang="fr-FR" dirty="0"/>
              <a:t> dans /var/www/html contenant :</a:t>
            </a:r>
          </a:p>
          <a:p>
            <a:endParaRPr lang="fr-FR" dirty="0"/>
          </a:p>
        </p:txBody>
      </p:sp>
      <p:pic>
        <p:nvPicPr>
          <p:cNvPr id="13" name="Image 12">
            <a:extLst>
              <a:ext uri="{FF2B5EF4-FFF2-40B4-BE49-F238E27FC236}">
                <a16:creationId xmlns:a16="http://schemas.microsoft.com/office/drawing/2014/main" id="{9D87BDD0-0624-4F6C-A59F-0E4D66729814}"/>
              </a:ext>
            </a:extLst>
          </p:cNvPr>
          <p:cNvPicPr>
            <a:picLocks noChangeAspect="1"/>
          </p:cNvPicPr>
          <p:nvPr/>
        </p:nvPicPr>
        <p:blipFill>
          <a:blip r:embed="rId2"/>
          <a:stretch>
            <a:fillRect/>
          </a:stretch>
        </p:blipFill>
        <p:spPr>
          <a:xfrm>
            <a:off x="3026784" y="2337955"/>
            <a:ext cx="2009775" cy="381000"/>
          </a:xfrm>
          <a:prstGeom prst="rect">
            <a:avLst/>
          </a:prstGeom>
        </p:spPr>
      </p:pic>
      <p:pic>
        <p:nvPicPr>
          <p:cNvPr id="15" name="Image 14">
            <a:extLst>
              <a:ext uri="{FF2B5EF4-FFF2-40B4-BE49-F238E27FC236}">
                <a16:creationId xmlns:a16="http://schemas.microsoft.com/office/drawing/2014/main" id="{C13E3E76-51B6-4E28-A626-82A8892F1867}"/>
              </a:ext>
            </a:extLst>
          </p:cNvPr>
          <p:cNvPicPr>
            <a:picLocks noChangeAspect="1"/>
          </p:cNvPicPr>
          <p:nvPr/>
        </p:nvPicPr>
        <p:blipFill>
          <a:blip r:embed="rId3"/>
          <a:stretch>
            <a:fillRect/>
          </a:stretch>
        </p:blipFill>
        <p:spPr>
          <a:xfrm>
            <a:off x="3026784" y="3151910"/>
            <a:ext cx="5248275" cy="409575"/>
          </a:xfrm>
          <a:prstGeom prst="rect">
            <a:avLst/>
          </a:prstGeom>
        </p:spPr>
      </p:pic>
      <p:pic>
        <p:nvPicPr>
          <p:cNvPr id="19" name="Image 18">
            <a:extLst>
              <a:ext uri="{FF2B5EF4-FFF2-40B4-BE49-F238E27FC236}">
                <a16:creationId xmlns:a16="http://schemas.microsoft.com/office/drawing/2014/main" id="{5CF254C3-C52E-4685-B8A7-D6F457A66334}"/>
              </a:ext>
            </a:extLst>
          </p:cNvPr>
          <p:cNvPicPr>
            <a:picLocks noChangeAspect="1"/>
          </p:cNvPicPr>
          <p:nvPr/>
        </p:nvPicPr>
        <p:blipFill>
          <a:blip r:embed="rId4"/>
          <a:stretch>
            <a:fillRect/>
          </a:stretch>
        </p:blipFill>
        <p:spPr>
          <a:xfrm>
            <a:off x="5827569" y="4309891"/>
            <a:ext cx="1562100" cy="238125"/>
          </a:xfrm>
          <a:prstGeom prst="rect">
            <a:avLst/>
          </a:prstGeom>
        </p:spPr>
      </p:pic>
      <p:pic>
        <p:nvPicPr>
          <p:cNvPr id="20" name="Image 19">
            <a:extLst>
              <a:ext uri="{FF2B5EF4-FFF2-40B4-BE49-F238E27FC236}">
                <a16:creationId xmlns:a16="http://schemas.microsoft.com/office/drawing/2014/main" id="{ACF8FC6C-2AAF-41DE-BCA2-8077BBE71EC3}"/>
              </a:ext>
            </a:extLst>
          </p:cNvPr>
          <p:cNvPicPr>
            <a:picLocks noChangeAspect="1"/>
          </p:cNvPicPr>
          <p:nvPr/>
        </p:nvPicPr>
        <p:blipFill rotWithShape="1">
          <a:blip r:embed="rId5"/>
          <a:srcRect t="16475"/>
          <a:stretch/>
        </p:blipFill>
        <p:spPr>
          <a:xfrm>
            <a:off x="2593297" y="4655128"/>
            <a:ext cx="8814716" cy="2004500"/>
          </a:xfrm>
          <a:prstGeom prst="rect">
            <a:avLst/>
          </a:prstGeom>
        </p:spPr>
      </p:pic>
    </p:spTree>
    <p:extLst>
      <p:ext uri="{BB962C8B-B14F-4D97-AF65-F5344CB8AC3E}">
        <p14:creationId xmlns:p14="http://schemas.microsoft.com/office/powerpoint/2010/main" val="1352985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0FE7A57-0C07-4511-91FC-1B01E092B9FF}"/>
              </a:ext>
            </a:extLst>
          </p:cNvPr>
          <p:cNvSpPr>
            <a:spLocks noGrp="1"/>
          </p:cNvSpPr>
          <p:nvPr>
            <p:ph idx="1"/>
          </p:nvPr>
        </p:nvSpPr>
        <p:spPr>
          <a:xfrm>
            <a:off x="2589212" y="637309"/>
            <a:ext cx="8915400" cy="5273913"/>
          </a:xfrm>
        </p:spPr>
        <p:txBody>
          <a:bodyPr/>
          <a:lstStyle/>
          <a:p>
            <a:r>
              <a:rPr lang="fr-FR" dirty="0"/>
              <a:t>Création de notre premier site internet</a:t>
            </a:r>
          </a:p>
          <a:p>
            <a:pPr marL="0" indent="0">
              <a:buNone/>
            </a:pPr>
            <a:r>
              <a:rPr lang="fr-FR" dirty="0"/>
              <a:t>Nous créons un dossier </a:t>
            </a:r>
            <a:r>
              <a:rPr lang="fr-FR" dirty="0" err="1"/>
              <a:t>monsite</a:t>
            </a:r>
            <a:r>
              <a:rPr lang="fr-FR" dirty="0"/>
              <a:t> dans /var/www/</a:t>
            </a:r>
          </a:p>
          <a:p>
            <a:pPr marL="0" indent="0">
              <a:buNone/>
            </a:pPr>
            <a:r>
              <a:rPr lang="fr-FR" dirty="0"/>
              <a:t>Nous ajoutons un fichier </a:t>
            </a:r>
            <a:r>
              <a:rPr lang="fr-FR" dirty="0" err="1"/>
              <a:t>index.php</a:t>
            </a:r>
            <a:r>
              <a:rPr lang="fr-FR" dirty="0"/>
              <a:t> : </a:t>
            </a:r>
          </a:p>
          <a:p>
            <a:endParaRPr lang="fr-FR" dirty="0"/>
          </a:p>
          <a:p>
            <a:r>
              <a:rPr lang="fr-FR" dirty="0"/>
              <a:t>Création d’un hôte virtuel 192.168.1.218.conf dans /</a:t>
            </a:r>
            <a:r>
              <a:rPr lang="fr-FR" dirty="0" err="1"/>
              <a:t>etc</a:t>
            </a:r>
            <a:r>
              <a:rPr lang="fr-FR" dirty="0"/>
              <a:t>/apache2/sites-</a:t>
            </a:r>
            <a:r>
              <a:rPr lang="fr-FR" dirty="0" err="1"/>
              <a:t>available</a:t>
            </a:r>
            <a:endParaRPr lang="fr-FR" dirty="0"/>
          </a:p>
          <a:p>
            <a:pPr marL="0" indent="0">
              <a:buNone/>
            </a:pPr>
            <a:r>
              <a:rPr lang="fr-FR" dirty="0"/>
              <a:t>											On active notre site :</a:t>
            </a:r>
          </a:p>
          <a:p>
            <a:endParaRPr lang="fr-FR" dirty="0"/>
          </a:p>
          <a:p>
            <a:pPr marL="0" indent="0">
              <a:buNone/>
            </a:pPr>
            <a:r>
              <a:rPr lang="fr-FR" dirty="0"/>
              <a:t>											On relance apache :</a:t>
            </a:r>
          </a:p>
          <a:p>
            <a:endParaRPr lang="fr-FR" dirty="0"/>
          </a:p>
          <a:p>
            <a:endParaRPr lang="fr-FR" dirty="0"/>
          </a:p>
          <a:p>
            <a:r>
              <a:rPr lang="fr-FR" dirty="0"/>
              <a:t>Notre site internet est maintenant aussi disponible sur notre machine hôte</a:t>
            </a:r>
          </a:p>
          <a:p>
            <a:endParaRPr lang="fr-FR" dirty="0"/>
          </a:p>
          <a:p>
            <a:endParaRPr lang="fr-FR" dirty="0"/>
          </a:p>
        </p:txBody>
      </p:sp>
      <p:pic>
        <p:nvPicPr>
          <p:cNvPr id="5" name="Image 4">
            <a:extLst>
              <a:ext uri="{FF2B5EF4-FFF2-40B4-BE49-F238E27FC236}">
                <a16:creationId xmlns:a16="http://schemas.microsoft.com/office/drawing/2014/main" id="{7B7E0C76-15F6-4CB1-BDB5-CB19FA5A6449}"/>
              </a:ext>
            </a:extLst>
          </p:cNvPr>
          <p:cNvPicPr>
            <a:picLocks noChangeAspect="1"/>
          </p:cNvPicPr>
          <p:nvPr/>
        </p:nvPicPr>
        <p:blipFill>
          <a:blip r:embed="rId2"/>
          <a:stretch>
            <a:fillRect/>
          </a:stretch>
        </p:blipFill>
        <p:spPr>
          <a:xfrm>
            <a:off x="6754091" y="1480704"/>
            <a:ext cx="2286000" cy="266700"/>
          </a:xfrm>
          <a:prstGeom prst="rect">
            <a:avLst/>
          </a:prstGeom>
        </p:spPr>
      </p:pic>
      <p:pic>
        <p:nvPicPr>
          <p:cNvPr id="6" name="Image 5">
            <a:extLst>
              <a:ext uri="{FF2B5EF4-FFF2-40B4-BE49-F238E27FC236}">
                <a16:creationId xmlns:a16="http://schemas.microsoft.com/office/drawing/2014/main" id="{F5F50487-26EE-4B57-8E28-54593C466728}"/>
              </a:ext>
            </a:extLst>
          </p:cNvPr>
          <p:cNvPicPr>
            <a:picLocks noChangeAspect="1"/>
          </p:cNvPicPr>
          <p:nvPr/>
        </p:nvPicPr>
        <p:blipFill rotWithShape="1">
          <a:blip r:embed="rId3"/>
          <a:srcRect l="623" t="10338" r="26015" b="41731"/>
          <a:stretch/>
        </p:blipFill>
        <p:spPr>
          <a:xfrm>
            <a:off x="2882899" y="2880710"/>
            <a:ext cx="4375293" cy="1897206"/>
          </a:xfrm>
          <a:prstGeom prst="rect">
            <a:avLst/>
          </a:prstGeom>
        </p:spPr>
      </p:pic>
      <p:pic>
        <p:nvPicPr>
          <p:cNvPr id="8" name="Image 7">
            <a:extLst>
              <a:ext uri="{FF2B5EF4-FFF2-40B4-BE49-F238E27FC236}">
                <a16:creationId xmlns:a16="http://schemas.microsoft.com/office/drawing/2014/main" id="{A402D6A1-38DB-4AC0-9DF0-756175897926}"/>
              </a:ext>
            </a:extLst>
          </p:cNvPr>
          <p:cNvPicPr>
            <a:picLocks noChangeAspect="1"/>
          </p:cNvPicPr>
          <p:nvPr/>
        </p:nvPicPr>
        <p:blipFill>
          <a:blip r:embed="rId4"/>
          <a:stretch>
            <a:fillRect/>
          </a:stretch>
        </p:blipFill>
        <p:spPr>
          <a:xfrm>
            <a:off x="7720878" y="3314700"/>
            <a:ext cx="2638425" cy="228600"/>
          </a:xfrm>
          <a:prstGeom prst="rect">
            <a:avLst/>
          </a:prstGeom>
        </p:spPr>
      </p:pic>
      <p:pic>
        <p:nvPicPr>
          <p:cNvPr id="10" name="Image 9">
            <a:extLst>
              <a:ext uri="{FF2B5EF4-FFF2-40B4-BE49-F238E27FC236}">
                <a16:creationId xmlns:a16="http://schemas.microsoft.com/office/drawing/2014/main" id="{A38784AA-6504-45D1-B5B1-0CA51999F310}"/>
              </a:ext>
            </a:extLst>
          </p:cNvPr>
          <p:cNvPicPr>
            <a:picLocks noChangeAspect="1"/>
          </p:cNvPicPr>
          <p:nvPr/>
        </p:nvPicPr>
        <p:blipFill>
          <a:blip r:embed="rId5"/>
          <a:stretch>
            <a:fillRect/>
          </a:stretch>
        </p:blipFill>
        <p:spPr>
          <a:xfrm>
            <a:off x="7720878" y="4167620"/>
            <a:ext cx="1952625" cy="257175"/>
          </a:xfrm>
          <a:prstGeom prst="rect">
            <a:avLst/>
          </a:prstGeom>
        </p:spPr>
      </p:pic>
      <p:pic>
        <p:nvPicPr>
          <p:cNvPr id="11" name="Image 10">
            <a:extLst>
              <a:ext uri="{FF2B5EF4-FFF2-40B4-BE49-F238E27FC236}">
                <a16:creationId xmlns:a16="http://schemas.microsoft.com/office/drawing/2014/main" id="{8922C77D-C8E0-4A31-83FC-DD44DDE8F068}"/>
              </a:ext>
            </a:extLst>
          </p:cNvPr>
          <p:cNvPicPr>
            <a:picLocks noChangeAspect="1"/>
          </p:cNvPicPr>
          <p:nvPr/>
        </p:nvPicPr>
        <p:blipFill rotWithShape="1">
          <a:blip r:embed="rId6"/>
          <a:srcRect l="1369" r="46313" b="36418"/>
          <a:stretch/>
        </p:blipFill>
        <p:spPr>
          <a:xfrm>
            <a:off x="2692400" y="5289738"/>
            <a:ext cx="3943928" cy="1130336"/>
          </a:xfrm>
          <a:prstGeom prst="rect">
            <a:avLst/>
          </a:prstGeom>
        </p:spPr>
      </p:pic>
    </p:spTree>
    <p:extLst>
      <p:ext uri="{BB962C8B-B14F-4D97-AF65-F5344CB8AC3E}">
        <p14:creationId xmlns:p14="http://schemas.microsoft.com/office/powerpoint/2010/main" val="1584270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B32C66-8298-431F-B867-DA2C5C7E777A}"/>
              </a:ext>
            </a:extLst>
          </p:cNvPr>
          <p:cNvSpPr>
            <a:spLocks noGrp="1"/>
          </p:cNvSpPr>
          <p:nvPr>
            <p:ph type="title"/>
          </p:nvPr>
        </p:nvSpPr>
        <p:spPr>
          <a:xfrm>
            <a:off x="2592925" y="624110"/>
            <a:ext cx="8911687" cy="1038435"/>
          </a:xfrm>
        </p:spPr>
        <p:txBody>
          <a:bodyPr>
            <a:normAutofit fontScale="90000"/>
          </a:bodyPr>
          <a:lstStyle/>
          <a:p>
            <a:r>
              <a:rPr lang="fr-FR" dirty="0"/>
              <a:t>Créer une base de données, installer un site Wordpress et tester son fonctionnement</a:t>
            </a:r>
            <a:br>
              <a:rPr lang="fr-FR" dirty="0"/>
            </a:br>
            <a:endParaRPr lang="fr-FR" dirty="0"/>
          </a:p>
        </p:txBody>
      </p:sp>
      <p:sp>
        <p:nvSpPr>
          <p:cNvPr id="3" name="Espace réservé du contenu 2">
            <a:extLst>
              <a:ext uri="{FF2B5EF4-FFF2-40B4-BE49-F238E27FC236}">
                <a16:creationId xmlns:a16="http://schemas.microsoft.com/office/drawing/2014/main" id="{A86E0C38-1103-4D35-811D-A42A81D6223E}"/>
              </a:ext>
            </a:extLst>
          </p:cNvPr>
          <p:cNvSpPr>
            <a:spLocks noGrp="1"/>
          </p:cNvSpPr>
          <p:nvPr>
            <p:ph idx="1"/>
          </p:nvPr>
        </p:nvSpPr>
        <p:spPr>
          <a:xfrm>
            <a:off x="2589212" y="1662545"/>
            <a:ext cx="8915400" cy="4248677"/>
          </a:xfrm>
        </p:spPr>
        <p:txBody>
          <a:bodyPr/>
          <a:lstStyle/>
          <a:p>
            <a:r>
              <a:rPr lang="fr-FR" dirty="0"/>
              <a:t>MySQL : création de notre utilisateur et de sa base de donnée</a:t>
            </a:r>
          </a:p>
          <a:p>
            <a:endParaRPr lang="fr-FR" dirty="0"/>
          </a:p>
          <a:p>
            <a:endParaRPr lang="fr-FR" dirty="0"/>
          </a:p>
          <a:p>
            <a:r>
              <a:rPr lang="fr-FR" dirty="0"/>
              <a:t>Wordpress : Installation de notre CMS</a:t>
            </a:r>
          </a:p>
          <a:p>
            <a:pPr lvl="5"/>
            <a:endParaRPr lang="fr-FR" dirty="0"/>
          </a:p>
          <a:p>
            <a:pPr lvl="1"/>
            <a:r>
              <a:rPr lang="fr-FR" dirty="0"/>
              <a:t>Dans le fichier </a:t>
            </a:r>
            <a:r>
              <a:rPr lang="fr-FR" dirty="0" err="1"/>
              <a:t>wp</a:t>
            </a:r>
            <a:r>
              <a:rPr lang="fr-FR" dirty="0"/>
              <a:t>-config-</a:t>
            </a:r>
            <a:r>
              <a:rPr lang="fr-FR" dirty="0" err="1"/>
              <a:t>sample.php</a:t>
            </a:r>
            <a:r>
              <a:rPr lang="fr-FR" dirty="0"/>
              <a:t> de /var/www/</a:t>
            </a:r>
            <a:r>
              <a:rPr lang="fr-FR" dirty="0" err="1"/>
              <a:t>wordpress</a:t>
            </a:r>
            <a:r>
              <a:rPr lang="fr-FR" dirty="0"/>
              <a:t> :</a:t>
            </a:r>
          </a:p>
          <a:p>
            <a:pPr marL="457200" lvl="1" indent="0">
              <a:buNone/>
            </a:pPr>
            <a:r>
              <a:rPr lang="fr-FR" dirty="0"/>
              <a:t>											On le renomme </a:t>
            </a:r>
            <a:r>
              <a:rPr lang="fr-FR" dirty="0" err="1"/>
              <a:t>wp-config.php</a:t>
            </a:r>
            <a:endParaRPr lang="fr-FR" dirty="0"/>
          </a:p>
        </p:txBody>
      </p:sp>
      <p:pic>
        <p:nvPicPr>
          <p:cNvPr id="5" name="Image 4">
            <a:extLst>
              <a:ext uri="{FF2B5EF4-FFF2-40B4-BE49-F238E27FC236}">
                <a16:creationId xmlns:a16="http://schemas.microsoft.com/office/drawing/2014/main" id="{1EE88B5B-D3F6-4F97-A23B-210A84BA0402}"/>
              </a:ext>
            </a:extLst>
          </p:cNvPr>
          <p:cNvPicPr>
            <a:picLocks noChangeAspect="1"/>
          </p:cNvPicPr>
          <p:nvPr/>
        </p:nvPicPr>
        <p:blipFill>
          <a:blip r:embed="rId2"/>
          <a:stretch>
            <a:fillRect/>
          </a:stretch>
        </p:blipFill>
        <p:spPr>
          <a:xfrm>
            <a:off x="2589212" y="2009120"/>
            <a:ext cx="4638675" cy="733425"/>
          </a:xfrm>
          <a:prstGeom prst="rect">
            <a:avLst/>
          </a:prstGeom>
        </p:spPr>
      </p:pic>
      <p:pic>
        <p:nvPicPr>
          <p:cNvPr id="7" name="Image 6">
            <a:extLst>
              <a:ext uri="{FF2B5EF4-FFF2-40B4-BE49-F238E27FC236}">
                <a16:creationId xmlns:a16="http://schemas.microsoft.com/office/drawing/2014/main" id="{3447A332-67CE-4A3F-B851-4DB3612433C3}"/>
              </a:ext>
            </a:extLst>
          </p:cNvPr>
          <p:cNvPicPr>
            <a:picLocks noChangeAspect="1"/>
          </p:cNvPicPr>
          <p:nvPr/>
        </p:nvPicPr>
        <p:blipFill>
          <a:blip r:embed="rId3"/>
          <a:stretch>
            <a:fillRect/>
          </a:stretch>
        </p:blipFill>
        <p:spPr>
          <a:xfrm>
            <a:off x="2589212" y="3200400"/>
            <a:ext cx="2476500" cy="228600"/>
          </a:xfrm>
          <a:prstGeom prst="rect">
            <a:avLst/>
          </a:prstGeom>
        </p:spPr>
      </p:pic>
      <p:pic>
        <p:nvPicPr>
          <p:cNvPr id="8" name="Image 7">
            <a:extLst>
              <a:ext uri="{FF2B5EF4-FFF2-40B4-BE49-F238E27FC236}">
                <a16:creationId xmlns:a16="http://schemas.microsoft.com/office/drawing/2014/main" id="{6EC3888A-BB49-4A51-9D0F-48C2C575D358}"/>
              </a:ext>
            </a:extLst>
          </p:cNvPr>
          <p:cNvPicPr>
            <a:picLocks noChangeAspect="1"/>
          </p:cNvPicPr>
          <p:nvPr/>
        </p:nvPicPr>
        <p:blipFill rotWithShape="1">
          <a:blip r:embed="rId4"/>
          <a:srcRect t="10129" r="14178" b="10897"/>
          <a:stretch/>
        </p:blipFill>
        <p:spPr>
          <a:xfrm>
            <a:off x="3084335" y="3886855"/>
            <a:ext cx="4776965" cy="2869545"/>
          </a:xfrm>
          <a:prstGeom prst="rect">
            <a:avLst/>
          </a:prstGeom>
        </p:spPr>
      </p:pic>
    </p:spTree>
    <p:extLst>
      <p:ext uri="{BB962C8B-B14F-4D97-AF65-F5344CB8AC3E}">
        <p14:creationId xmlns:p14="http://schemas.microsoft.com/office/powerpoint/2010/main" val="2221165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AED0511-9797-42CD-91DB-48D7DACA413A}"/>
              </a:ext>
            </a:extLst>
          </p:cNvPr>
          <p:cNvSpPr>
            <a:spLocks noGrp="1"/>
          </p:cNvSpPr>
          <p:nvPr>
            <p:ph idx="1"/>
          </p:nvPr>
        </p:nvSpPr>
        <p:spPr>
          <a:xfrm>
            <a:off x="2589212" y="609599"/>
            <a:ext cx="8915400" cy="5458691"/>
          </a:xfrm>
        </p:spPr>
        <p:txBody>
          <a:bodyPr>
            <a:normAutofit fontScale="92500" lnSpcReduction="10000"/>
          </a:bodyPr>
          <a:lstStyle/>
          <a:p>
            <a:r>
              <a:rPr lang="fr-FR" dirty="0"/>
              <a:t>On modifie </a:t>
            </a:r>
            <a:r>
              <a:rPr lang="fr-FR" dirty="0" err="1"/>
              <a:t>wordpress.conf</a:t>
            </a:r>
            <a:r>
              <a:rPr lang="fr-FR" dirty="0"/>
              <a:t> dans /</a:t>
            </a:r>
            <a:r>
              <a:rPr lang="fr-FR" dirty="0" err="1"/>
              <a:t>etc</a:t>
            </a:r>
            <a:r>
              <a:rPr lang="fr-FR" dirty="0"/>
              <a:t>/apache2/sites-</a:t>
            </a:r>
            <a:r>
              <a:rPr lang="fr-FR" dirty="0" err="1"/>
              <a:t>available</a:t>
            </a:r>
            <a:endParaRPr lang="fr-FR" dirty="0"/>
          </a:p>
          <a:p>
            <a:endParaRPr lang="fr-FR" dirty="0"/>
          </a:p>
          <a:p>
            <a:endParaRPr lang="fr-FR" dirty="0"/>
          </a:p>
          <a:p>
            <a:endParaRPr lang="fr-FR" dirty="0"/>
          </a:p>
          <a:p>
            <a:endParaRPr lang="fr-FR" dirty="0"/>
          </a:p>
          <a:p>
            <a:pPr marL="0" indent="0">
              <a:buNone/>
            </a:pPr>
            <a:endParaRPr lang="fr-FR" dirty="0"/>
          </a:p>
          <a:p>
            <a:pPr marL="0" indent="0">
              <a:buNone/>
            </a:pPr>
            <a:endParaRPr lang="fr-FR" dirty="0"/>
          </a:p>
          <a:p>
            <a:pPr marL="0" indent="0">
              <a:buNone/>
            </a:pPr>
            <a:r>
              <a:rPr lang="fr-FR" dirty="0"/>
              <a:t>Nous précisons à Apache où se trouve notre site web utilisant Wordpress</a:t>
            </a:r>
          </a:p>
          <a:p>
            <a:pPr marL="0" indent="0">
              <a:buNone/>
            </a:pPr>
            <a:endParaRPr lang="fr-FR" dirty="0"/>
          </a:p>
          <a:p>
            <a:endParaRPr lang="fr-FR" dirty="0"/>
          </a:p>
          <a:p>
            <a:endParaRPr lang="fr-FR" dirty="0"/>
          </a:p>
          <a:p>
            <a:endParaRPr lang="fr-FR" dirty="0"/>
          </a:p>
          <a:p>
            <a:endParaRPr lang="fr-FR" dirty="0"/>
          </a:p>
          <a:p>
            <a:pPr marL="0" indent="0">
              <a:buNone/>
            </a:pPr>
            <a:endParaRPr lang="fr-FR" dirty="0"/>
          </a:p>
          <a:p>
            <a:pPr marL="0" indent="0">
              <a:buNone/>
            </a:pPr>
            <a:r>
              <a:rPr lang="fr-FR" dirty="0"/>
              <a:t>On  active Wordpress et on relance apache</a:t>
            </a:r>
          </a:p>
          <a:p>
            <a:pPr marL="0" indent="0">
              <a:buNone/>
            </a:pPr>
            <a:endParaRPr lang="fr-FR" dirty="0"/>
          </a:p>
        </p:txBody>
      </p:sp>
      <p:pic>
        <p:nvPicPr>
          <p:cNvPr id="4" name="Image 3">
            <a:extLst>
              <a:ext uri="{FF2B5EF4-FFF2-40B4-BE49-F238E27FC236}">
                <a16:creationId xmlns:a16="http://schemas.microsoft.com/office/drawing/2014/main" id="{9917693C-2E62-41CD-BC41-F3A56FE1A351}"/>
              </a:ext>
            </a:extLst>
          </p:cNvPr>
          <p:cNvPicPr>
            <a:picLocks noChangeAspect="1"/>
          </p:cNvPicPr>
          <p:nvPr/>
        </p:nvPicPr>
        <p:blipFill>
          <a:blip r:embed="rId2"/>
          <a:stretch>
            <a:fillRect/>
          </a:stretch>
        </p:blipFill>
        <p:spPr>
          <a:xfrm>
            <a:off x="2718376" y="946777"/>
            <a:ext cx="5622059" cy="2066701"/>
          </a:xfrm>
          <a:prstGeom prst="rect">
            <a:avLst/>
          </a:prstGeom>
        </p:spPr>
      </p:pic>
      <p:pic>
        <p:nvPicPr>
          <p:cNvPr id="5" name="Image 4">
            <a:extLst>
              <a:ext uri="{FF2B5EF4-FFF2-40B4-BE49-F238E27FC236}">
                <a16:creationId xmlns:a16="http://schemas.microsoft.com/office/drawing/2014/main" id="{6DBD5EF3-FC84-4E49-8BC1-247D359DCDE8}"/>
              </a:ext>
            </a:extLst>
          </p:cNvPr>
          <p:cNvPicPr>
            <a:picLocks noChangeAspect="1"/>
          </p:cNvPicPr>
          <p:nvPr/>
        </p:nvPicPr>
        <p:blipFill rotWithShape="1">
          <a:blip r:embed="rId3"/>
          <a:srcRect b="8675"/>
          <a:stretch/>
        </p:blipFill>
        <p:spPr>
          <a:xfrm>
            <a:off x="2718376" y="3429000"/>
            <a:ext cx="5622059" cy="2182091"/>
          </a:xfrm>
          <a:prstGeom prst="rect">
            <a:avLst/>
          </a:prstGeom>
        </p:spPr>
      </p:pic>
      <p:pic>
        <p:nvPicPr>
          <p:cNvPr id="7" name="Image 6">
            <a:extLst>
              <a:ext uri="{FF2B5EF4-FFF2-40B4-BE49-F238E27FC236}">
                <a16:creationId xmlns:a16="http://schemas.microsoft.com/office/drawing/2014/main" id="{6CB47539-7753-4DB3-969A-8B9D1CE17A52}"/>
              </a:ext>
            </a:extLst>
          </p:cNvPr>
          <p:cNvPicPr>
            <a:picLocks noChangeAspect="1"/>
          </p:cNvPicPr>
          <p:nvPr/>
        </p:nvPicPr>
        <p:blipFill>
          <a:blip r:embed="rId4"/>
          <a:stretch>
            <a:fillRect/>
          </a:stretch>
        </p:blipFill>
        <p:spPr>
          <a:xfrm>
            <a:off x="7455548" y="5550140"/>
            <a:ext cx="2466975" cy="409575"/>
          </a:xfrm>
          <a:prstGeom prst="rect">
            <a:avLst/>
          </a:prstGeom>
        </p:spPr>
      </p:pic>
    </p:spTree>
    <p:extLst>
      <p:ext uri="{BB962C8B-B14F-4D97-AF65-F5344CB8AC3E}">
        <p14:creationId xmlns:p14="http://schemas.microsoft.com/office/powerpoint/2010/main" val="1966277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A0857A-1714-40AA-953B-8E5950388FDA}"/>
              </a:ext>
            </a:extLst>
          </p:cNvPr>
          <p:cNvSpPr>
            <a:spLocks noGrp="1"/>
          </p:cNvSpPr>
          <p:nvPr>
            <p:ph type="title"/>
          </p:nvPr>
        </p:nvSpPr>
        <p:spPr/>
        <p:txBody>
          <a:bodyPr/>
          <a:lstStyle/>
          <a:p>
            <a:r>
              <a:rPr lang="fr-FR" dirty="0"/>
              <a:t>Sécuriser</a:t>
            </a:r>
          </a:p>
        </p:txBody>
      </p:sp>
      <p:sp>
        <p:nvSpPr>
          <p:cNvPr id="3" name="Espace réservé du contenu 2">
            <a:extLst>
              <a:ext uri="{FF2B5EF4-FFF2-40B4-BE49-F238E27FC236}">
                <a16:creationId xmlns:a16="http://schemas.microsoft.com/office/drawing/2014/main" id="{41749866-B82D-41A0-97F7-FA1543975464}"/>
              </a:ext>
            </a:extLst>
          </p:cNvPr>
          <p:cNvSpPr>
            <a:spLocks noGrp="1"/>
          </p:cNvSpPr>
          <p:nvPr>
            <p:ph idx="1"/>
          </p:nvPr>
        </p:nvSpPr>
        <p:spPr>
          <a:xfrm>
            <a:off x="2589212" y="1371601"/>
            <a:ext cx="8915400" cy="4539622"/>
          </a:xfrm>
        </p:spPr>
        <p:txBody>
          <a:bodyPr/>
          <a:lstStyle/>
          <a:p>
            <a:r>
              <a:rPr lang="fr-FR" dirty="0"/>
              <a:t>Installation du module SSH</a:t>
            </a:r>
          </a:p>
          <a:p>
            <a:pPr marL="0" indent="0">
              <a:buNone/>
            </a:pPr>
            <a:endParaRPr lang="fr-FR" dirty="0"/>
          </a:p>
          <a:p>
            <a:pPr marL="0" indent="0">
              <a:buNone/>
            </a:pPr>
            <a:endParaRPr lang="fr-FR" dirty="0"/>
          </a:p>
          <a:p>
            <a:r>
              <a:rPr lang="fr-FR" dirty="0"/>
              <a:t>Deux outils ont été utilisés</a:t>
            </a:r>
          </a:p>
          <a:p>
            <a:pPr lvl="1"/>
            <a:r>
              <a:rPr lang="fr-FR" dirty="0"/>
              <a:t>PuTTY :</a:t>
            </a:r>
          </a:p>
        </p:txBody>
      </p:sp>
      <p:pic>
        <p:nvPicPr>
          <p:cNvPr id="5" name="Image 4">
            <a:extLst>
              <a:ext uri="{FF2B5EF4-FFF2-40B4-BE49-F238E27FC236}">
                <a16:creationId xmlns:a16="http://schemas.microsoft.com/office/drawing/2014/main" id="{F50AD7D1-8703-4618-A12C-6ABF4311FD7D}"/>
              </a:ext>
            </a:extLst>
          </p:cNvPr>
          <p:cNvPicPr>
            <a:picLocks noChangeAspect="1"/>
          </p:cNvPicPr>
          <p:nvPr/>
        </p:nvPicPr>
        <p:blipFill>
          <a:blip r:embed="rId2"/>
          <a:stretch>
            <a:fillRect/>
          </a:stretch>
        </p:blipFill>
        <p:spPr>
          <a:xfrm>
            <a:off x="2589212" y="1720994"/>
            <a:ext cx="2876550" cy="561975"/>
          </a:xfrm>
          <a:prstGeom prst="rect">
            <a:avLst/>
          </a:prstGeom>
        </p:spPr>
      </p:pic>
      <p:pic>
        <p:nvPicPr>
          <p:cNvPr id="6" name="Image 5">
            <a:extLst>
              <a:ext uri="{FF2B5EF4-FFF2-40B4-BE49-F238E27FC236}">
                <a16:creationId xmlns:a16="http://schemas.microsoft.com/office/drawing/2014/main" id="{3561CDCB-574E-4FB9-B131-4743E5B4B483}"/>
              </a:ext>
            </a:extLst>
          </p:cNvPr>
          <p:cNvPicPr>
            <a:picLocks noChangeAspect="1"/>
          </p:cNvPicPr>
          <p:nvPr/>
        </p:nvPicPr>
        <p:blipFill rotWithShape="1">
          <a:blip r:embed="rId3"/>
          <a:srcRect t="2887"/>
          <a:stretch/>
        </p:blipFill>
        <p:spPr>
          <a:xfrm>
            <a:off x="2357652" y="3297835"/>
            <a:ext cx="3738348" cy="3360879"/>
          </a:xfrm>
          <a:prstGeom prst="rect">
            <a:avLst/>
          </a:prstGeom>
        </p:spPr>
      </p:pic>
      <p:pic>
        <p:nvPicPr>
          <p:cNvPr id="7" name="Image 6">
            <a:extLst>
              <a:ext uri="{FF2B5EF4-FFF2-40B4-BE49-F238E27FC236}">
                <a16:creationId xmlns:a16="http://schemas.microsoft.com/office/drawing/2014/main" id="{C07B035F-FFFC-4799-86EE-038DFE61C92C}"/>
              </a:ext>
            </a:extLst>
          </p:cNvPr>
          <p:cNvPicPr>
            <a:picLocks noChangeAspect="1"/>
          </p:cNvPicPr>
          <p:nvPr/>
        </p:nvPicPr>
        <p:blipFill>
          <a:blip r:embed="rId4"/>
          <a:stretch>
            <a:fillRect/>
          </a:stretch>
        </p:blipFill>
        <p:spPr>
          <a:xfrm>
            <a:off x="6327560" y="3297835"/>
            <a:ext cx="4587866" cy="3360878"/>
          </a:xfrm>
          <a:prstGeom prst="rect">
            <a:avLst/>
          </a:prstGeom>
        </p:spPr>
      </p:pic>
    </p:spTree>
    <p:extLst>
      <p:ext uri="{BB962C8B-B14F-4D97-AF65-F5344CB8AC3E}">
        <p14:creationId xmlns:p14="http://schemas.microsoft.com/office/powerpoint/2010/main" val="2683382031"/>
      </p:ext>
    </p:extLst>
  </p:cSld>
  <p:clrMapOvr>
    <a:masterClrMapping/>
  </p:clrMapOvr>
</p:sld>
</file>

<file path=ppt/theme/theme1.xml><?xml version="1.0" encoding="utf-8"?>
<a:theme xmlns:a="http://schemas.openxmlformats.org/drawingml/2006/main" name="Brin">
  <a:themeElements>
    <a:clrScheme name="Personnalisé 3">
      <a:dk1>
        <a:srgbClr val="282923"/>
      </a:dk1>
      <a:lt1>
        <a:sysClr val="window" lastClr="FFFFFF"/>
      </a:lt1>
      <a:dk2>
        <a:srgbClr val="282923"/>
      </a:dk2>
      <a:lt2>
        <a:srgbClr val="D6ECED"/>
      </a:lt2>
      <a:accent1>
        <a:srgbClr val="D7ECED"/>
      </a:accent1>
      <a:accent2>
        <a:srgbClr val="44989C"/>
      </a:accent2>
      <a:accent3>
        <a:srgbClr val="00B0F0"/>
      </a:accent3>
      <a:accent4>
        <a:srgbClr val="40BE9D"/>
      </a:accent4>
      <a:accent5>
        <a:srgbClr val="00B050"/>
      </a:accent5>
      <a:accent6>
        <a:srgbClr val="44989C"/>
      </a:accent6>
      <a:hlink>
        <a:srgbClr val="44989C"/>
      </a:hlink>
      <a:folHlink>
        <a:srgbClr val="44989C"/>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docProps/app.xml><?xml version="1.0" encoding="utf-8"?>
<Properties xmlns="http://schemas.openxmlformats.org/officeDocument/2006/extended-properties" xmlns:vt="http://schemas.openxmlformats.org/officeDocument/2006/docPropsVTypes">
  <Template>Wisp</Template>
  <TotalTime>964</TotalTime>
  <Words>1295</Words>
  <Application>Microsoft Office PowerPoint</Application>
  <PresentationFormat>Grand écran</PresentationFormat>
  <Paragraphs>233</Paragraphs>
  <Slides>30</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30</vt:i4>
      </vt:variant>
    </vt:vector>
  </HeadingPairs>
  <TitlesOfParts>
    <vt:vector size="34" baseType="lpstr">
      <vt:lpstr>Arial</vt:lpstr>
      <vt:lpstr>Century Gothic</vt:lpstr>
      <vt:lpstr>Wingdings 3</vt:lpstr>
      <vt:lpstr>Brin</vt:lpstr>
      <vt:lpstr>Projet Infrastructure</vt:lpstr>
      <vt:lpstr>Reformulation du besoin</vt:lpstr>
      <vt:lpstr>Objectifs</vt:lpstr>
      <vt:lpstr>Mettre en place un serveur web sur Linux </vt:lpstr>
      <vt:lpstr>Installer des modules reconnus et les configurer</vt:lpstr>
      <vt:lpstr>Présentation PowerPoint</vt:lpstr>
      <vt:lpstr>Créer une base de données, installer un site Wordpress et tester son fonctionnement </vt:lpstr>
      <vt:lpstr>Présentation PowerPoint</vt:lpstr>
      <vt:lpstr>Sécuriser</vt:lpstr>
      <vt:lpstr>Présentation PowerPoint</vt:lpstr>
      <vt:lpstr>Présentation PowerPoint</vt:lpstr>
      <vt:lpstr>Présentation PowerPoint</vt:lpstr>
      <vt:lpstr>Serveurs de pré-production et production</vt:lpstr>
      <vt:lpstr>Présentation PowerPoint</vt:lpstr>
      <vt:lpstr>Présentation PowerPoint</vt:lpstr>
      <vt:lpstr>Création de notre groupe d’utilisateurs avec droits restreints</vt:lpstr>
      <vt:lpstr>Présentation PowerPoint</vt:lpstr>
      <vt:lpstr>Transferts entre le serveur A et B</vt:lpstr>
      <vt:lpstr>Présentation PowerPoint</vt:lpstr>
      <vt:lpstr>Présentation PowerPoint</vt:lpstr>
      <vt:lpstr>Présentation PowerPoint</vt:lpstr>
      <vt:lpstr>Automatisation</vt:lpstr>
      <vt:lpstr>Présentation PowerPoint</vt:lpstr>
      <vt:lpstr>Présentation PowerPoint</vt:lpstr>
      <vt:lpstr>Présentation PowerPoint</vt:lpstr>
      <vt:lpstr>Sécurisation du site et disponibilité</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Swon</dc:creator>
  <cp:lastModifiedBy>Kyoswon</cp:lastModifiedBy>
  <cp:revision>33</cp:revision>
  <dcterms:created xsi:type="dcterms:W3CDTF">2020-11-29T12:03:56Z</dcterms:created>
  <dcterms:modified xsi:type="dcterms:W3CDTF">2021-03-08T09:40:45Z</dcterms:modified>
</cp:coreProperties>
</file>